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8"/>
  </p:notesMasterIdLst>
  <p:handoutMasterIdLst>
    <p:handoutMasterId r:id="rId9"/>
  </p:handoutMasterIdLst>
  <p:sldIdLst>
    <p:sldId id="256" r:id="rId2"/>
    <p:sldId id="257" r:id="rId3"/>
    <p:sldId id="258" r:id="rId4"/>
    <p:sldId id="259" r:id="rId5"/>
    <p:sldId id="260" r:id="rId6"/>
    <p:sldId id="261" r:id="rId7"/>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notesViewPr>
    <p:cSldViewPr>
      <p:cViewPr varScale="1">
        <p:scale>
          <a:sx n="55" d="100"/>
          <a:sy n="55" d="100"/>
        </p:scale>
        <p:origin x="-2904" y="-10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7C9705F-FA32-47EF-9AA1-04BFF24EE27F}" type="doc">
      <dgm:prSet loTypeId="urn:microsoft.com/office/officeart/2005/8/layout/cycle6" loCatId="cycle" qsTypeId="urn:microsoft.com/office/officeart/2005/8/quickstyle/simple1" qsCatId="simple" csTypeId="urn:microsoft.com/office/officeart/2005/8/colors/accent1_2" csCatId="accent1" phldr="1"/>
      <dgm:spPr/>
      <dgm:t>
        <a:bodyPr/>
        <a:lstStyle/>
        <a:p>
          <a:endParaRPr lang="el-GR"/>
        </a:p>
      </dgm:t>
    </dgm:pt>
    <dgm:pt modelId="{175E02EB-6BCE-4A58-B509-CBDE2F324D7B}">
      <dgm:prSet phldrT="[Κείμενο]" custT="1">
        <dgm:style>
          <a:lnRef idx="2">
            <a:schemeClr val="accent4">
              <a:shade val="50000"/>
            </a:schemeClr>
          </a:lnRef>
          <a:fillRef idx="1">
            <a:schemeClr val="accent4"/>
          </a:fillRef>
          <a:effectRef idx="0">
            <a:schemeClr val="accent4"/>
          </a:effectRef>
          <a:fontRef idx="minor">
            <a:schemeClr val="lt1"/>
          </a:fontRef>
        </dgm:style>
      </dgm:prSet>
      <dgm:spPr/>
      <dgm:t>
        <a:bodyPr/>
        <a:lstStyle/>
        <a:p>
          <a:r>
            <a:rPr lang="el-GR" sz="1800" b="1" dirty="0" smtClean="0">
              <a:latin typeface="Times New Roman" pitchFamily="18" charset="0"/>
              <a:cs typeface="Times New Roman" pitchFamily="18" charset="0"/>
            </a:rPr>
            <a:t>Περπάτημα</a:t>
          </a:r>
          <a:endParaRPr lang="el-GR" sz="1800" b="1" dirty="0">
            <a:latin typeface="Times New Roman" pitchFamily="18" charset="0"/>
            <a:cs typeface="Times New Roman" pitchFamily="18" charset="0"/>
          </a:endParaRPr>
        </a:p>
      </dgm:t>
    </dgm:pt>
    <dgm:pt modelId="{C483F892-31A8-43F0-A362-C41C0390AF4F}" type="parTrans" cxnId="{F64E1542-6E31-45E9-A6CA-72A4350B82A3}">
      <dgm:prSet/>
      <dgm:spPr/>
      <dgm:t>
        <a:bodyPr/>
        <a:lstStyle/>
        <a:p>
          <a:endParaRPr lang="el-GR"/>
        </a:p>
      </dgm:t>
    </dgm:pt>
    <dgm:pt modelId="{8C3E6F36-38A3-4E4B-BA67-74F1E288B53A}" type="sibTrans" cxnId="{F64E1542-6E31-45E9-A6CA-72A4350B82A3}">
      <dgm:prSet/>
      <dgm:spPr/>
      <dgm:t>
        <a:bodyPr/>
        <a:lstStyle/>
        <a:p>
          <a:endParaRPr lang="el-GR"/>
        </a:p>
      </dgm:t>
    </dgm:pt>
    <dgm:pt modelId="{952EF8BC-9946-444C-8C61-AEBCD4F8950A}">
      <dgm:prSet phldrT="[Κείμενο]" custT="1">
        <dgm:style>
          <a:lnRef idx="2">
            <a:schemeClr val="accent4">
              <a:shade val="50000"/>
            </a:schemeClr>
          </a:lnRef>
          <a:fillRef idx="1">
            <a:schemeClr val="accent4"/>
          </a:fillRef>
          <a:effectRef idx="0">
            <a:schemeClr val="accent4"/>
          </a:effectRef>
          <a:fontRef idx="minor">
            <a:schemeClr val="lt1"/>
          </a:fontRef>
        </dgm:style>
      </dgm:prSet>
      <dgm:spPr/>
      <dgm:t>
        <a:bodyPr/>
        <a:lstStyle/>
        <a:p>
          <a:r>
            <a:rPr lang="el-GR" sz="1800" b="1" dirty="0" smtClean="0">
              <a:latin typeface="Times New Roman" pitchFamily="18" charset="0"/>
              <a:cs typeface="Times New Roman" pitchFamily="18" charset="0"/>
            </a:rPr>
            <a:t>Πτώση Αντικειμένων </a:t>
          </a:r>
          <a:endParaRPr lang="el-GR" sz="1800" b="1" dirty="0">
            <a:latin typeface="Times New Roman" pitchFamily="18" charset="0"/>
            <a:cs typeface="Times New Roman" pitchFamily="18" charset="0"/>
          </a:endParaRPr>
        </a:p>
      </dgm:t>
    </dgm:pt>
    <dgm:pt modelId="{C50A25B8-F2E3-4330-8243-4605010A5401}" type="parTrans" cxnId="{3070A242-B0EA-4533-81BB-826BEA7EB3BD}">
      <dgm:prSet/>
      <dgm:spPr/>
      <dgm:t>
        <a:bodyPr/>
        <a:lstStyle/>
        <a:p>
          <a:endParaRPr lang="el-GR"/>
        </a:p>
      </dgm:t>
    </dgm:pt>
    <dgm:pt modelId="{CFFAA389-710A-42C0-BA0D-635D5263341B}" type="sibTrans" cxnId="{3070A242-B0EA-4533-81BB-826BEA7EB3BD}">
      <dgm:prSet/>
      <dgm:spPr/>
      <dgm:t>
        <a:bodyPr/>
        <a:lstStyle/>
        <a:p>
          <a:endParaRPr lang="el-GR"/>
        </a:p>
      </dgm:t>
    </dgm:pt>
    <dgm:pt modelId="{0E5492CC-7297-496C-BA56-5F5F3FA02171}">
      <dgm:prSet phldrT="[Κείμενο]" custT="1">
        <dgm:style>
          <a:lnRef idx="2">
            <a:schemeClr val="accent4">
              <a:shade val="50000"/>
            </a:schemeClr>
          </a:lnRef>
          <a:fillRef idx="1">
            <a:schemeClr val="accent4"/>
          </a:fillRef>
          <a:effectRef idx="0">
            <a:schemeClr val="accent4"/>
          </a:effectRef>
          <a:fontRef idx="minor">
            <a:schemeClr val="lt1"/>
          </a:fontRef>
        </dgm:style>
      </dgm:prSet>
      <dgm:spPr/>
      <dgm:t>
        <a:bodyPr/>
        <a:lstStyle/>
        <a:p>
          <a:r>
            <a:rPr lang="el-GR" sz="1800" b="1" dirty="0" smtClean="0">
              <a:latin typeface="Times New Roman" pitchFamily="18" charset="0"/>
              <a:cs typeface="Times New Roman" pitchFamily="18" charset="0"/>
            </a:rPr>
            <a:t>Δυνατότητα παραγωγής ηλεκτρικού ρεύματος</a:t>
          </a:r>
          <a:endParaRPr lang="el-GR" sz="1800" b="1" dirty="0">
            <a:latin typeface="Times New Roman" pitchFamily="18" charset="0"/>
            <a:cs typeface="Times New Roman" pitchFamily="18" charset="0"/>
          </a:endParaRPr>
        </a:p>
      </dgm:t>
    </dgm:pt>
    <dgm:pt modelId="{99D5EDFA-291F-4A4E-823F-DE32EE2EB17A}" type="parTrans" cxnId="{B11A19E8-FE52-4FA0-9527-9A58AC7221AF}">
      <dgm:prSet/>
      <dgm:spPr/>
      <dgm:t>
        <a:bodyPr/>
        <a:lstStyle/>
        <a:p>
          <a:endParaRPr lang="el-GR"/>
        </a:p>
      </dgm:t>
    </dgm:pt>
    <dgm:pt modelId="{A67AF144-63CF-4A16-82DB-A85CFE0FC871}" type="sibTrans" cxnId="{B11A19E8-FE52-4FA0-9527-9A58AC7221AF}">
      <dgm:prSet/>
      <dgm:spPr/>
      <dgm:t>
        <a:bodyPr/>
        <a:lstStyle/>
        <a:p>
          <a:endParaRPr lang="el-GR"/>
        </a:p>
      </dgm:t>
    </dgm:pt>
    <dgm:pt modelId="{6C01DC98-2414-450F-80E8-E87EC4D0FBEA}">
      <dgm:prSet phldrT="[Κείμενο]">
        <dgm:style>
          <a:lnRef idx="2">
            <a:schemeClr val="accent4">
              <a:shade val="50000"/>
            </a:schemeClr>
          </a:lnRef>
          <a:fillRef idx="1">
            <a:schemeClr val="accent4"/>
          </a:fillRef>
          <a:effectRef idx="0">
            <a:schemeClr val="accent4"/>
          </a:effectRef>
          <a:fontRef idx="minor">
            <a:schemeClr val="lt1"/>
          </a:fontRef>
        </dgm:style>
      </dgm:prSet>
      <dgm:spPr/>
      <dgm:t>
        <a:bodyPr/>
        <a:lstStyle/>
        <a:p>
          <a:r>
            <a:rPr lang="el-GR" b="1" dirty="0" smtClean="0">
              <a:latin typeface="Times New Roman" pitchFamily="18" charset="0"/>
              <a:cs typeface="Times New Roman" pitchFamily="18" charset="0"/>
            </a:rPr>
            <a:t>Ρολόι που λειτουργεί με εκκρεμές</a:t>
          </a:r>
          <a:endParaRPr lang="el-GR" b="1" dirty="0">
            <a:latin typeface="Times New Roman" pitchFamily="18" charset="0"/>
            <a:cs typeface="Times New Roman" pitchFamily="18" charset="0"/>
          </a:endParaRPr>
        </a:p>
      </dgm:t>
    </dgm:pt>
    <dgm:pt modelId="{885C0E8A-28B2-400B-BA4E-9ECEEBF4EC1B}" type="parTrans" cxnId="{AEE173DB-B9A2-4791-AF00-5EE753069DFC}">
      <dgm:prSet/>
      <dgm:spPr/>
      <dgm:t>
        <a:bodyPr/>
        <a:lstStyle/>
        <a:p>
          <a:endParaRPr lang="el-GR"/>
        </a:p>
      </dgm:t>
    </dgm:pt>
    <dgm:pt modelId="{A4D57F9C-E6B9-4CB7-ABA3-3BC4FDB47CD8}" type="sibTrans" cxnId="{AEE173DB-B9A2-4791-AF00-5EE753069DFC}">
      <dgm:prSet/>
      <dgm:spPr/>
      <dgm:t>
        <a:bodyPr/>
        <a:lstStyle/>
        <a:p>
          <a:endParaRPr lang="el-GR"/>
        </a:p>
      </dgm:t>
    </dgm:pt>
    <dgm:pt modelId="{3E3F214A-FCF6-4F01-A169-6DB5B4D1831F}">
      <dgm:prSet phldrT="[Κείμενο]">
        <dgm:style>
          <a:lnRef idx="2">
            <a:schemeClr val="accent4">
              <a:shade val="50000"/>
            </a:schemeClr>
          </a:lnRef>
          <a:fillRef idx="1">
            <a:schemeClr val="accent4"/>
          </a:fillRef>
          <a:effectRef idx="0">
            <a:schemeClr val="accent4"/>
          </a:effectRef>
          <a:fontRef idx="minor">
            <a:schemeClr val="lt1"/>
          </a:fontRef>
        </dgm:style>
      </dgm:prSet>
      <dgm:spPr/>
      <dgm:t>
        <a:bodyPr/>
        <a:lstStyle/>
        <a:p>
          <a:r>
            <a:rPr lang="el-GR" b="1" dirty="0" smtClean="0">
              <a:latin typeface="Times New Roman" pitchFamily="18" charset="0"/>
              <a:cs typeface="Times New Roman" pitchFamily="18" charset="0"/>
            </a:rPr>
            <a:t>Η κίνηση της πυξίδας </a:t>
          </a:r>
          <a:endParaRPr lang="el-GR" b="1" dirty="0">
            <a:latin typeface="Times New Roman" pitchFamily="18" charset="0"/>
            <a:cs typeface="Times New Roman" pitchFamily="18" charset="0"/>
          </a:endParaRPr>
        </a:p>
      </dgm:t>
    </dgm:pt>
    <dgm:pt modelId="{B11B2CAB-7BE4-4502-B58C-9371C13B2841}" type="parTrans" cxnId="{192E7745-BF22-4E23-B540-7897AA5FED84}">
      <dgm:prSet/>
      <dgm:spPr/>
      <dgm:t>
        <a:bodyPr/>
        <a:lstStyle/>
        <a:p>
          <a:endParaRPr lang="el-GR"/>
        </a:p>
      </dgm:t>
    </dgm:pt>
    <dgm:pt modelId="{ADE17AA9-A61A-4750-A3AB-C1F502DB05D1}" type="sibTrans" cxnId="{192E7745-BF22-4E23-B540-7897AA5FED84}">
      <dgm:prSet/>
      <dgm:spPr/>
      <dgm:t>
        <a:bodyPr/>
        <a:lstStyle/>
        <a:p>
          <a:endParaRPr lang="el-GR"/>
        </a:p>
      </dgm:t>
    </dgm:pt>
    <dgm:pt modelId="{D55D9C9A-995F-400C-AF6B-96D1FBD9612E}" type="pres">
      <dgm:prSet presAssocID="{37C9705F-FA32-47EF-9AA1-04BFF24EE27F}" presName="cycle" presStyleCnt="0">
        <dgm:presLayoutVars>
          <dgm:dir/>
          <dgm:resizeHandles val="exact"/>
        </dgm:presLayoutVars>
      </dgm:prSet>
      <dgm:spPr/>
    </dgm:pt>
    <dgm:pt modelId="{6298A719-A9F3-47BC-A2CD-29065DDB118C}" type="pres">
      <dgm:prSet presAssocID="{175E02EB-6BCE-4A58-B509-CBDE2F324D7B}" presName="node" presStyleLbl="node1" presStyleIdx="0" presStyleCnt="5">
        <dgm:presLayoutVars>
          <dgm:bulletEnabled val="1"/>
        </dgm:presLayoutVars>
      </dgm:prSet>
      <dgm:spPr/>
      <dgm:t>
        <a:bodyPr/>
        <a:lstStyle/>
        <a:p>
          <a:endParaRPr lang="el-GR"/>
        </a:p>
      </dgm:t>
    </dgm:pt>
    <dgm:pt modelId="{74A3F837-4124-491A-B6CB-4CA1F3DECBA2}" type="pres">
      <dgm:prSet presAssocID="{175E02EB-6BCE-4A58-B509-CBDE2F324D7B}" presName="spNode" presStyleCnt="0"/>
      <dgm:spPr/>
    </dgm:pt>
    <dgm:pt modelId="{68591D44-8020-4966-B9E4-959C147365C2}" type="pres">
      <dgm:prSet presAssocID="{8C3E6F36-38A3-4E4B-BA67-74F1E288B53A}" presName="sibTrans" presStyleLbl="sibTrans1D1" presStyleIdx="0" presStyleCnt="5"/>
      <dgm:spPr/>
    </dgm:pt>
    <dgm:pt modelId="{A471BEED-0131-4EE0-9B39-B55A1CD12DC7}" type="pres">
      <dgm:prSet presAssocID="{952EF8BC-9946-444C-8C61-AEBCD4F8950A}" presName="node" presStyleLbl="node1" presStyleIdx="1" presStyleCnt="5" custScaleX="120286">
        <dgm:presLayoutVars>
          <dgm:bulletEnabled val="1"/>
        </dgm:presLayoutVars>
      </dgm:prSet>
      <dgm:spPr/>
      <dgm:t>
        <a:bodyPr/>
        <a:lstStyle/>
        <a:p>
          <a:endParaRPr lang="el-GR"/>
        </a:p>
      </dgm:t>
    </dgm:pt>
    <dgm:pt modelId="{A25237B0-E66C-4A16-9EA8-F487EF1CB6C9}" type="pres">
      <dgm:prSet presAssocID="{952EF8BC-9946-444C-8C61-AEBCD4F8950A}" presName="spNode" presStyleCnt="0"/>
      <dgm:spPr/>
    </dgm:pt>
    <dgm:pt modelId="{742A0D99-BCD7-4C44-992A-D620F5F71281}" type="pres">
      <dgm:prSet presAssocID="{CFFAA389-710A-42C0-BA0D-635D5263341B}" presName="sibTrans" presStyleLbl="sibTrans1D1" presStyleIdx="1" presStyleCnt="5"/>
      <dgm:spPr/>
    </dgm:pt>
    <dgm:pt modelId="{3FFEE62C-96F9-49C1-B935-61E1F0AE2438}" type="pres">
      <dgm:prSet presAssocID="{0E5492CC-7297-496C-BA56-5F5F3FA02171}" presName="node" presStyleLbl="node1" presStyleIdx="2" presStyleCnt="5" custScaleX="128131">
        <dgm:presLayoutVars>
          <dgm:bulletEnabled val="1"/>
        </dgm:presLayoutVars>
      </dgm:prSet>
      <dgm:spPr/>
    </dgm:pt>
    <dgm:pt modelId="{EA9DE8A9-1BE8-482B-B2E3-944C7292522B}" type="pres">
      <dgm:prSet presAssocID="{0E5492CC-7297-496C-BA56-5F5F3FA02171}" presName="spNode" presStyleCnt="0"/>
      <dgm:spPr/>
    </dgm:pt>
    <dgm:pt modelId="{CD1579EF-1954-4CFD-B2E0-8991D7ED670E}" type="pres">
      <dgm:prSet presAssocID="{A67AF144-63CF-4A16-82DB-A85CFE0FC871}" presName="sibTrans" presStyleLbl="sibTrans1D1" presStyleIdx="2" presStyleCnt="5"/>
      <dgm:spPr/>
    </dgm:pt>
    <dgm:pt modelId="{04DE68FC-D686-48D8-859A-064603F8DC97}" type="pres">
      <dgm:prSet presAssocID="{6C01DC98-2414-450F-80E8-E87EC4D0FBEA}" presName="node" presStyleLbl="node1" presStyleIdx="3" presStyleCnt="5" custScaleX="127180">
        <dgm:presLayoutVars>
          <dgm:bulletEnabled val="1"/>
        </dgm:presLayoutVars>
      </dgm:prSet>
      <dgm:spPr/>
      <dgm:t>
        <a:bodyPr/>
        <a:lstStyle/>
        <a:p>
          <a:endParaRPr lang="el-GR"/>
        </a:p>
      </dgm:t>
    </dgm:pt>
    <dgm:pt modelId="{E442D711-F50C-4945-91D2-61745909A7A5}" type="pres">
      <dgm:prSet presAssocID="{6C01DC98-2414-450F-80E8-E87EC4D0FBEA}" presName="spNode" presStyleCnt="0"/>
      <dgm:spPr/>
    </dgm:pt>
    <dgm:pt modelId="{9608132A-5BBE-452C-A504-91C36C6EBE13}" type="pres">
      <dgm:prSet presAssocID="{A4D57F9C-E6B9-4CB7-ABA3-3BC4FDB47CD8}" presName="sibTrans" presStyleLbl="sibTrans1D1" presStyleIdx="3" presStyleCnt="5"/>
      <dgm:spPr/>
    </dgm:pt>
    <dgm:pt modelId="{0C4B0F03-D875-4342-8061-86D08E417AAD}" type="pres">
      <dgm:prSet presAssocID="{3E3F214A-FCF6-4F01-A169-6DB5B4D1831F}" presName="node" presStyleLbl="node1" presStyleIdx="4" presStyleCnt="5" custScaleX="110142">
        <dgm:presLayoutVars>
          <dgm:bulletEnabled val="1"/>
        </dgm:presLayoutVars>
      </dgm:prSet>
      <dgm:spPr/>
      <dgm:t>
        <a:bodyPr/>
        <a:lstStyle/>
        <a:p>
          <a:endParaRPr lang="el-GR"/>
        </a:p>
      </dgm:t>
    </dgm:pt>
    <dgm:pt modelId="{88B54686-8052-4DD7-BF4E-D8B0CFA08E81}" type="pres">
      <dgm:prSet presAssocID="{3E3F214A-FCF6-4F01-A169-6DB5B4D1831F}" presName="spNode" presStyleCnt="0"/>
      <dgm:spPr/>
    </dgm:pt>
    <dgm:pt modelId="{5AA3B7E2-6575-4123-AFC1-7C81EDD138E2}" type="pres">
      <dgm:prSet presAssocID="{ADE17AA9-A61A-4750-A3AB-C1F502DB05D1}" presName="sibTrans" presStyleLbl="sibTrans1D1" presStyleIdx="4" presStyleCnt="5"/>
      <dgm:spPr/>
    </dgm:pt>
  </dgm:ptLst>
  <dgm:cxnLst>
    <dgm:cxn modelId="{3070A242-B0EA-4533-81BB-826BEA7EB3BD}" srcId="{37C9705F-FA32-47EF-9AA1-04BFF24EE27F}" destId="{952EF8BC-9946-444C-8C61-AEBCD4F8950A}" srcOrd="1" destOrd="0" parTransId="{C50A25B8-F2E3-4330-8243-4605010A5401}" sibTransId="{CFFAA389-710A-42C0-BA0D-635D5263341B}"/>
    <dgm:cxn modelId="{AC8384FF-D1F9-48A7-BFDD-C7C14334888E}" type="presOf" srcId="{175E02EB-6BCE-4A58-B509-CBDE2F324D7B}" destId="{6298A719-A9F3-47BC-A2CD-29065DDB118C}" srcOrd="0" destOrd="0" presId="urn:microsoft.com/office/officeart/2005/8/layout/cycle6"/>
    <dgm:cxn modelId="{85C12CC0-8AA9-4A5B-9817-80E67943ABAC}" type="presOf" srcId="{952EF8BC-9946-444C-8C61-AEBCD4F8950A}" destId="{A471BEED-0131-4EE0-9B39-B55A1CD12DC7}" srcOrd="0" destOrd="0" presId="urn:microsoft.com/office/officeart/2005/8/layout/cycle6"/>
    <dgm:cxn modelId="{AEE173DB-B9A2-4791-AF00-5EE753069DFC}" srcId="{37C9705F-FA32-47EF-9AA1-04BFF24EE27F}" destId="{6C01DC98-2414-450F-80E8-E87EC4D0FBEA}" srcOrd="3" destOrd="0" parTransId="{885C0E8A-28B2-400B-BA4E-9ECEEBF4EC1B}" sibTransId="{A4D57F9C-E6B9-4CB7-ABA3-3BC4FDB47CD8}"/>
    <dgm:cxn modelId="{B11A19E8-FE52-4FA0-9527-9A58AC7221AF}" srcId="{37C9705F-FA32-47EF-9AA1-04BFF24EE27F}" destId="{0E5492CC-7297-496C-BA56-5F5F3FA02171}" srcOrd="2" destOrd="0" parTransId="{99D5EDFA-291F-4A4E-823F-DE32EE2EB17A}" sibTransId="{A67AF144-63CF-4A16-82DB-A85CFE0FC871}"/>
    <dgm:cxn modelId="{86E0A81C-9643-45B0-BD9F-FAF63B3C39CD}" type="presOf" srcId="{8C3E6F36-38A3-4E4B-BA67-74F1E288B53A}" destId="{68591D44-8020-4966-B9E4-959C147365C2}" srcOrd="0" destOrd="0" presId="urn:microsoft.com/office/officeart/2005/8/layout/cycle6"/>
    <dgm:cxn modelId="{4CBCC2C5-57B6-4ECA-B5E0-E9686CF0A51C}" type="presOf" srcId="{A4D57F9C-E6B9-4CB7-ABA3-3BC4FDB47CD8}" destId="{9608132A-5BBE-452C-A504-91C36C6EBE13}" srcOrd="0" destOrd="0" presId="urn:microsoft.com/office/officeart/2005/8/layout/cycle6"/>
    <dgm:cxn modelId="{59538E91-4F94-44E8-81AE-EB27C7923E13}" type="presOf" srcId="{CFFAA389-710A-42C0-BA0D-635D5263341B}" destId="{742A0D99-BCD7-4C44-992A-D620F5F71281}" srcOrd="0" destOrd="0" presId="urn:microsoft.com/office/officeart/2005/8/layout/cycle6"/>
    <dgm:cxn modelId="{EF62D796-FEB1-472A-8E30-64AD18C03D5A}" type="presOf" srcId="{0E5492CC-7297-496C-BA56-5F5F3FA02171}" destId="{3FFEE62C-96F9-49C1-B935-61E1F0AE2438}" srcOrd="0" destOrd="0" presId="urn:microsoft.com/office/officeart/2005/8/layout/cycle6"/>
    <dgm:cxn modelId="{755F8DE9-A6F0-4A15-BBB5-1CF6D3296870}" type="presOf" srcId="{A67AF144-63CF-4A16-82DB-A85CFE0FC871}" destId="{CD1579EF-1954-4CFD-B2E0-8991D7ED670E}" srcOrd="0" destOrd="0" presId="urn:microsoft.com/office/officeart/2005/8/layout/cycle6"/>
    <dgm:cxn modelId="{78F00F94-7022-4D21-90CD-98695C77A9D4}" type="presOf" srcId="{ADE17AA9-A61A-4750-A3AB-C1F502DB05D1}" destId="{5AA3B7E2-6575-4123-AFC1-7C81EDD138E2}" srcOrd="0" destOrd="0" presId="urn:microsoft.com/office/officeart/2005/8/layout/cycle6"/>
    <dgm:cxn modelId="{A1887A5F-58AF-432F-B564-C8E12CDDBDB2}" type="presOf" srcId="{6C01DC98-2414-450F-80E8-E87EC4D0FBEA}" destId="{04DE68FC-D686-48D8-859A-064603F8DC97}" srcOrd="0" destOrd="0" presId="urn:microsoft.com/office/officeart/2005/8/layout/cycle6"/>
    <dgm:cxn modelId="{1A2BE5C3-469A-4A53-A36F-BD26C96B0B05}" type="presOf" srcId="{3E3F214A-FCF6-4F01-A169-6DB5B4D1831F}" destId="{0C4B0F03-D875-4342-8061-86D08E417AAD}" srcOrd="0" destOrd="0" presId="urn:microsoft.com/office/officeart/2005/8/layout/cycle6"/>
    <dgm:cxn modelId="{192E7745-BF22-4E23-B540-7897AA5FED84}" srcId="{37C9705F-FA32-47EF-9AA1-04BFF24EE27F}" destId="{3E3F214A-FCF6-4F01-A169-6DB5B4D1831F}" srcOrd="4" destOrd="0" parTransId="{B11B2CAB-7BE4-4502-B58C-9371C13B2841}" sibTransId="{ADE17AA9-A61A-4750-A3AB-C1F502DB05D1}"/>
    <dgm:cxn modelId="{50008602-F185-4C5B-AD49-E4DDD9CEB918}" type="presOf" srcId="{37C9705F-FA32-47EF-9AA1-04BFF24EE27F}" destId="{D55D9C9A-995F-400C-AF6B-96D1FBD9612E}" srcOrd="0" destOrd="0" presId="urn:microsoft.com/office/officeart/2005/8/layout/cycle6"/>
    <dgm:cxn modelId="{F64E1542-6E31-45E9-A6CA-72A4350B82A3}" srcId="{37C9705F-FA32-47EF-9AA1-04BFF24EE27F}" destId="{175E02EB-6BCE-4A58-B509-CBDE2F324D7B}" srcOrd="0" destOrd="0" parTransId="{C483F892-31A8-43F0-A362-C41C0390AF4F}" sibTransId="{8C3E6F36-38A3-4E4B-BA67-74F1E288B53A}"/>
    <dgm:cxn modelId="{67781819-0CFA-46C1-BDB7-E8C22CAACAA8}" type="presParOf" srcId="{D55D9C9A-995F-400C-AF6B-96D1FBD9612E}" destId="{6298A719-A9F3-47BC-A2CD-29065DDB118C}" srcOrd="0" destOrd="0" presId="urn:microsoft.com/office/officeart/2005/8/layout/cycle6"/>
    <dgm:cxn modelId="{DF13C9E3-BE3D-46BE-A448-B3504BE34C35}" type="presParOf" srcId="{D55D9C9A-995F-400C-AF6B-96D1FBD9612E}" destId="{74A3F837-4124-491A-B6CB-4CA1F3DECBA2}" srcOrd="1" destOrd="0" presId="urn:microsoft.com/office/officeart/2005/8/layout/cycle6"/>
    <dgm:cxn modelId="{F893EC85-BCA9-4F42-A628-3CF808299038}" type="presParOf" srcId="{D55D9C9A-995F-400C-AF6B-96D1FBD9612E}" destId="{68591D44-8020-4966-B9E4-959C147365C2}" srcOrd="2" destOrd="0" presId="urn:microsoft.com/office/officeart/2005/8/layout/cycle6"/>
    <dgm:cxn modelId="{A29F6B16-AF73-4575-8C81-65B565AF2690}" type="presParOf" srcId="{D55D9C9A-995F-400C-AF6B-96D1FBD9612E}" destId="{A471BEED-0131-4EE0-9B39-B55A1CD12DC7}" srcOrd="3" destOrd="0" presId="urn:microsoft.com/office/officeart/2005/8/layout/cycle6"/>
    <dgm:cxn modelId="{45CF6732-E5C0-4F31-AD17-434D145B79E5}" type="presParOf" srcId="{D55D9C9A-995F-400C-AF6B-96D1FBD9612E}" destId="{A25237B0-E66C-4A16-9EA8-F487EF1CB6C9}" srcOrd="4" destOrd="0" presId="urn:microsoft.com/office/officeart/2005/8/layout/cycle6"/>
    <dgm:cxn modelId="{346E8CE5-1BEE-4113-95AB-7699A9CDDD22}" type="presParOf" srcId="{D55D9C9A-995F-400C-AF6B-96D1FBD9612E}" destId="{742A0D99-BCD7-4C44-992A-D620F5F71281}" srcOrd="5" destOrd="0" presId="urn:microsoft.com/office/officeart/2005/8/layout/cycle6"/>
    <dgm:cxn modelId="{F7812573-0EE1-494F-9B28-561067803AA9}" type="presParOf" srcId="{D55D9C9A-995F-400C-AF6B-96D1FBD9612E}" destId="{3FFEE62C-96F9-49C1-B935-61E1F0AE2438}" srcOrd="6" destOrd="0" presId="urn:microsoft.com/office/officeart/2005/8/layout/cycle6"/>
    <dgm:cxn modelId="{569AED2F-3264-448D-B68D-92D9EE85A51F}" type="presParOf" srcId="{D55D9C9A-995F-400C-AF6B-96D1FBD9612E}" destId="{EA9DE8A9-1BE8-482B-B2E3-944C7292522B}" srcOrd="7" destOrd="0" presId="urn:microsoft.com/office/officeart/2005/8/layout/cycle6"/>
    <dgm:cxn modelId="{55B96E96-46AB-4906-AC4B-8FEF02CCFCB0}" type="presParOf" srcId="{D55D9C9A-995F-400C-AF6B-96D1FBD9612E}" destId="{CD1579EF-1954-4CFD-B2E0-8991D7ED670E}" srcOrd="8" destOrd="0" presId="urn:microsoft.com/office/officeart/2005/8/layout/cycle6"/>
    <dgm:cxn modelId="{D8511B06-5916-4600-AA41-4A6A69C2EDA3}" type="presParOf" srcId="{D55D9C9A-995F-400C-AF6B-96D1FBD9612E}" destId="{04DE68FC-D686-48D8-859A-064603F8DC97}" srcOrd="9" destOrd="0" presId="urn:microsoft.com/office/officeart/2005/8/layout/cycle6"/>
    <dgm:cxn modelId="{27478C99-D71D-4BC6-ABCE-5623AEF74272}" type="presParOf" srcId="{D55D9C9A-995F-400C-AF6B-96D1FBD9612E}" destId="{E442D711-F50C-4945-91D2-61745909A7A5}" srcOrd="10" destOrd="0" presId="urn:microsoft.com/office/officeart/2005/8/layout/cycle6"/>
    <dgm:cxn modelId="{B8AC116B-0233-4269-BC10-01C109D54AA6}" type="presParOf" srcId="{D55D9C9A-995F-400C-AF6B-96D1FBD9612E}" destId="{9608132A-5BBE-452C-A504-91C36C6EBE13}" srcOrd="11" destOrd="0" presId="urn:microsoft.com/office/officeart/2005/8/layout/cycle6"/>
    <dgm:cxn modelId="{03C574D7-8442-40E0-BC99-A623839FF003}" type="presParOf" srcId="{D55D9C9A-995F-400C-AF6B-96D1FBD9612E}" destId="{0C4B0F03-D875-4342-8061-86D08E417AAD}" srcOrd="12" destOrd="0" presId="urn:microsoft.com/office/officeart/2005/8/layout/cycle6"/>
    <dgm:cxn modelId="{9451B135-9FE5-42C0-945D-DA68C3CB9621}" type="presParOf" srcId="{D55D9C9A-995F-400C-AF6B-96D1FBD9612E}" destId="{88B54686-8052-4DD7-BF4E-D8B0CFA08E81}" srcOrd="13" destOrd="0" presId="urn:microsoft.com/office/officeart/2005/8/layout/cycle6"/>
    <dgm:cxn modelId="{6BAB0B61-C086-4938-99C7-F4521992F28D}" type="presParOf" srcId="{D55D9C9A-995F-400C-AF6B-96D1FBD9612E}" destId="{5AA3B7E2-6575-4123-AFC1-7C81EDD138E2}" srcOrd="14" destOrd="0" presId="urn:microsoft.com/office/officeart/2005/8/layout/cycle6"/>
  </dgm:cxnLst>
  <dgm:bg/>
  <dgm:whole/>
</dgm:dataModel>
</file>

<file path=ppt/diagrams/layout1.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3 - Θέση υποσέλιδου"/>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l-GR" dirty="0" smtClean="0"/>
              <a:t>Η βαρύτητα</a:t>
            </a:r>
            <a:endParaRPr lang="el-GR" dirty="0"/>
          </a:p>
        </p:txBody>
      </p:sp>
      <p:sp>
        <p:nvSpPr>
          <p:cNvPr id="5" name="4 - Θέση αριθμού διαφάνειας"/>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r>
              <a:rPr lang="el-GR" dirty="0" smtClean="0"/>
              <a:t>1</a:t>
            </a:r>
            <a:endParaRPr lang="el-GR"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2 - Θέση ημερομηνίας"/>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4C38365-1997-43AC-BA4E-DC28BEFFA157}" type="datetimeFigureOut">
              <a:rPr lang="el-GR" smtClean="0"/>
              <a:t>23/4/2018</a:t>
            </a:fld>
            <a:endParaRPr lang="el-GR"/>
          </a:p>
        </p:txBody>
      </p:sp>
      <p:sp>
        <p:nvSpPr>
          <p:cNvPr id="4" name="3 - Θέση εικόνας διαφάνειας"/>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4 - Θέση σημειώσεων"/>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5 - Θέση υποσέλιδου"/>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el-GR" dirty="0" smtClean="0"/>
              <a:t>Η βαρύτητα</a:t>
            </a:r>
            <a:endParaRPr lang="el-GR" dirty="0"/>
          </a:p>
        </p:txBody>
      </p:sp>
      <p:sp>
        <p:nvSpPr>
          <p:cNvPr id="7" name="6 - Θέση αριθμού διαφάνειας"/>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r>
              <a:rPr lang="el-GR" dirty="0" smtClean="0"/>
              <a:t>1</a:t>
            </a: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1 - Τίτλος"/>
          <p:cNvSpPr>
            <a:spLocks noGrp="1"/>
          </p:cNvSpPr>
          <p:nvPr>
            <p:ph type="ctrTitle"/>
          </p:nvPr>
        </p:nvSpPr>
        <p:spPr>
          <a:xfrm>
            <a:off x="685800" y="2130425"/>
            <a:ext cx="7772400" cy="1470025"/>
          </a:xfrm>
        </p:spPr>
        <p:txBody>
          <a:bodyPr/>
          <a:lstStyle/>
          <a:p>
            <a:r>
              <a:rPr lang="el-GR" smtClean="0"/>
              <a:t>Kλικ για επεξεργασία του τίτλου</a:t>
            </a:r>
            <a:endParaRPr lang="el-GR"/>
          </a:p>
        </p:txBody>
      </p:sp>
      <p:sp>
        <p:nvSpPr>
          <p:cNvPr id="3" name="2 - Υπότιτλος"/>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Κάντε κλικ για να επεξεργαστείτε τον υπότιτλο του υποδείγματος</a:t>
            </a:r>
            <a:endParaRPr lang="el-GR"/>
          </a:p>
        </p:txBody>
      </p:sp>
      <p:sp>
        <p:nvSpPr>
          <p:cNvPr id="4" name="3 - Θέση ημερομηνίας"/>
          <p:cNvSpPr>
            <a:spLocks noGrp="1"/>
          </p:cNvSpPr>
          <p:nvPr>
            <p:ph type="dt" sz="half" idx="10"/>
          </p:nvPr>
        </p:nvSpPr>
        <p:spPr/>
        <p:txBody>
          <a:bodyPr/>
          <a:lstStyle/>
          <a:p>
            <a:fld id="{CA5A844B-1C6C-4D8D-B0CA-6EBF7D4D225F}" type="datetime1">
              <a:rPr lang="el-GR" smtClean="0"/>
              <a:t>23/4/2018</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transition spd="slow">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26A55311-B6A3-4691-898E-037D0EA83BE2}" type="datetime1">
              <a:rPr lang="el-GR" smtClean="0"/>
              <a:t>23/4/2018</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transition spd="slow">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629400" y="274638"/>
            <a:ext cx="2057400" cy="5851525"/>
          </a:xfrm>
        </p:spPr>
        <p:txBody>
          <a:bodyPr vert="eaVert"/>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a:xfrm>
            <a:off x="457200" y="274638"/>
            <a:ext cx="6019800" cy="5851525"/>
          </a:xfrm>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72BC6952-EAF4-4C3D-B4CB-9134FF0E67C5}" type="datetime1">
              <a:rPr lang="el-GR" smtClean="0"/>
              <a:t>23/4/2018</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transition spd="slow">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idx="1"/>
          </p:nvPr>
        </p:nvSpPr>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13C9F415-6EC2-400C-9CF1-C96BA1C8F7BE}" type="datetime1">
              <a:rPr lang="el-GR" smtClean="0"/>
              <a:t>23/4/2018</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transition spd="slow">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1 - Τίτλος"/>
          <p:cNvSpPr>
            <a:spLocks noGrp="1"/>
          </p:cNvSpPr>
          <p:nvPr>
            <p:ph type="title"/>
          </p:nvPr>
        </p:nvSpPr>
        <p:spPr>
          <a:xfrm>
            <a:off x="722313" y="4406900"/>
            <a:ext cx="7772400" cy="1362075"/>
          </a:xfrm>
        </p:spPr>
        <p:txBody>
          <a:bodyPr anchor="t"/>
          <a:lstStyle>
            <a:lvl1pPr algn="l">
              <a:defRPr sz="4000" b="1" cap="all"/>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Kλικ για επεξεργασία των στυλ του υποδείγματος</a:t>
            </a:r>
          </a:p>
        </p:txBody>
      </p:sp>
      <p:sp>
        <p:nvSpPr>
          <p:cNvPr id="4" name="3 - Θέση ημερομηνίας"/>
          <p:cNvSpPr>
            <a:spLocks noGrp="1"/>
          </p:cNvSpPr>
          <p:nvPr>
            <p:ph type="dt" sz="half" idx="10"/>
          </p:nvPr>
        </p:nvSpPr>
        <p:spPr/>
        <p:txBody>
          <a:bodyPr/>
          <a:lstStyle/>
          <a:p>
            <a:fld id="{5F2839B2-4C12-45A9-A66B-74768FE5CB1B}" type="datetime1">
              <a:rPr lang="el-GR" smtClean="0"/>
              <a:t>23/4/2018</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transition spd="slow">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περιεχομένου"/>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ημερομηνίας"/>
          <p:cNvSpPr>
            <a:spLocks noGrp="1"/>
          </p:cNvSpPr>
          <p:nvPr>
            <p:ph type="dt" sz="half" idx="10"/>
          </p:nvPr>
        </p:nvSpPr>
        <p:spPr/>
        <p:txBody>
          <a:bodyPr/>
          <a:lstStyle/>
          <a:p>
            <a:fld id="{6334FAAD-A8F8-4072-A528-6C20AE6575BD}" type="datetime1">
              <a:rPr lang="el-GR" smtClean="0"/>
              <a:t>23/4/2018</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transition spd="slow">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lvl1pPr>
              <a:defRPr/>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4" name="3 - Θέση περιεχομένου"/>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κειμένου"/>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6" name="5 - Θέση περιεχομένου"/>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6 - Θέση ημερομηνίας"/>
          <p:cNvSpPr>
            <a:spLocks noGrp="1"/>
          </p:cNvSpPr>
          <p:nvPr>
            <p:ph type="dt" sz="half" idx="10"/>
          </p:nvPr>
        </p:nvSpPr>
        <p:spPr/>
        <p:txBody>
          <a:bodyPr/>
          <a:lstStyle/>
          <a:p>
            <a:fld id="{5CA93594-8FC4-4E9B-A156-79B5EFF91CE2}" type="datetime1">
              <a:rPr lang="el-GR" smtClean="0"/>
              <a:t>23/4/2018</a:t>
            </a:fld>
            <a:endParaRPr lang="el-GR"/>
          </a:p>
        </p:txBody>
      </p:sp>
      <p:sp>
        <p:nvSpPr>
          <p:cNvPr id="8" name="7 - Θέση υποσέλιδου"/>
          <p:cNvSpPr>
            <a:spLocks noGrp="1"/>
          </p:cNvSpPr>
          <p:nvPr>
            <p:ph type="ftr" sz="quarter" idx="11"/>
          </p:nvPr>
        </p:nvSpPr>
        <p:spPr/>
        <p:txBody>
          <a:bodyPr/>
          <a:lstStyle/>
          <a:p>
            <a:endParaRPr lang="el-GR"/>
          </a:p>
        </p:txBody>
      </p:sp>
      <p:sp>
        <p:nvSpPr>
          <p:cNvPr id="9" name="8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transition spd="slow">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ημερομηνίας"/>
          <p:cNvSpPr>
            <a:spLocks noGrp="1"/>
          </p:cNvSpPr>
          <p:nvPr>
            <p:ph type="dt" sz="half" idx="10"/>
          </p:nvPr>
        </p:nvSpPr>
        <p:spPr/>
        <p:txBody>
          <a:bodyPr/>
          <a:lstStyle/>
          <a:p>
            <a:fld id="{E4D25D08-845F-46E1-A089-8F78E7D2C8F7}" type="datetime1">
              <a:rPr lang="el-GR" smtClean="0"/>
              <a:t>23/4/2018</a:t>
            </a:fld>
            <a:endParaRPr lang="el-GR"/>
          </a:p>
        </p:txBody>
      </p:sp>
      <p:sp>
        <p:nvSpPr>
          <p:cNvPr id="4" name="3 - Θέση υποσέλιδου"/>
          <p:cNvSpPr>
            <a:spLocks noGrp="1"/>
          </p:cNvSpPr>
          <p:nvPr>
            <p:ph type="ftr" sz="quarter" idx="11"/>
          </p:nvPr>
        </p:nvSpPr>
        <p:spPr/>
        <p:txBody>
          <a:bodyPr/>
          <a:lstStyle/>
          <a:p>
            <a:endParaRPr lang="el-GR"/>
          </a:p>
        </p:txBody>
      </p:sp>
      <p:sp>
        <p:nvSpPr>
          <p:cNvPr id="5" name="4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transition spd="slow">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p:txBody>
          <a:bodyPr/>
          <a:lstStyle/>
          <a:p>
            <a:fld id="{D6FF575B-BE0C-480B-989F-2B3ECE630F24}" type="datetime1">
              <a:rPr lang="el-GR" smtClean="0"/>
              <a:t>23/4/2018</a:t>
            </a:fld>
            <a:endParaRPr lang="el-GR"/>
          </a:p>
        </p:txBody>
      </p:sp>
      <p:sp>
        <p:nvSpPr>
          <p:cNvPr id="3" name="2 - Θέση υποσέλιδου"/>
          <p:cNvSpPr>
            <a:spLocks noGrp="1"/>
          </p:cNvSpPr>
          <p:nvPr>
            <p:ph type="ftr" sz="quarter" idx="11"/>
          </p:nvPr>
        </p:nvSpPr>
        <p:spPr/>
        <p:txBody>
          <a:bodyPr/>
          <a:lstStyle/>
          <a:p>
            <a:endParaRPr lang="el-GR"/>
          </a:p>
        </p:txBody>
      </p:sp>
      <p:sp>
        <p:nvSpPr>
          <p:cNvPr id="4" name="3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transition spd="slow">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3050"/>
            <a:ext cx="3008313" cy="1162050"/>
          </a:xfrm>
        </p:spPr>
        <p:txBody>
          <a:bodyPr anchor="b"/>
          <a:lstStyle>
            <a:lvl1pPr algn="l">
              <a:defRPr sz="2000" b="1"/>
            </a:lvl1pPr>
          </a:lstStyle>
          <a:p>
            <a:r>
              <a:rPr lang="el-GR" smtClean="0"/>
              <a:t>Kλικ για επεξεργασία του τίτλου</a:t>
            </a:r>
            <a:endParaRPr lang="el-GR"/>
          </a:p>
        </p:txBody>
      </p:sp>
      <p:sp>
        <p:nvSpPr>
          <p:cNvPr id="3" name="2 - Θέση περιεχομένου"/>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κειμένου"/>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35B6174B-3F05-488B-993D-4F022E205421}" type="datetime1">
              <a:rPr lang="el-GR" smtClean="0"/>
              <a:t>23/4/2018</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transition spd="slow">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1792288" y="4800600"/>
            <a:ext cx="5486400" cy="566738"/>
          </a:xfrm>
        </p:spPr>
        <p:txBody>
          <a:bodyPr anchor="b"/>
          <a:lstStyle>
            <a:lvl1pPr algn="l">
              <a:defRPr sz="2000" b="1"/>
            </a:lvl1pPr>
          </a:lstStyle>
          <a:p>
            <a:r>
              <a:rPr lang="el-GR" smtClean="0"/>
              <a:t>Kλικ για επεξεργασία του τίτλου</a:t>
            </a:r>
            <a:endParaRPr lang="el-GR"/>
          </a:p>
        </p:txBody>
      </p:sp>
      <p:sp>
        <p:nvSpPr>
          <p:cNvPr id="3" name="2 - Θέση εικόνας"/>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3 - Θέση κειμένου"/>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EC0A2731-5EC9-4593-B163-DBE8C83464E5}" type="datetime1">
              <a:rPr lang="el-GR" smtClean="0"/>
              <a:t>23/4/2018</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transition spd="slow">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τίτλου"/>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03159AA-8346-4B3A-AD1D-5059011C0221}" type="datetime1">
              <a:rPr lang="el-GR" smtClean="0"/>
              <a:t>23/4/2018</a:t>
            </a:fld>
            <a:endParaRPr lang="el-GR"/>
          </a:p>
        </p:txBody>
      </p:sp>
      <p:sp>
        <p:nvSpPr>
          <p:cNvPr id="5" name="4 - Θέση υποσέλιδου"/>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5 - Θέση αριθμού διαφάνειας"/>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3F1D1C4-C2D9-4231-9FB2-B2D9D97AA41D}" type="slidenum">
              <a:rPr lang="el-GR" smtClean="0"/>
              <a:pPr/>
              <a:t>‹#›</a:t>
            </a:fld>
            <a:endParaRPr lang="el-GR"/>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ransition spd="slow">
    <p:fade thruBlk="1"/>
  </p:transition>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diagramColors" Target="../diagrams/colors1.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Υπότιτλος"/>
          <p:cNvSpPr>
            <a:spLocks noGrp="1"/>
          </p:cNvSpPr>
          <p:nvPr>
            <p:ph type="subTitle" idx="1"/>
          </p:nvPr>
        </p:nvSpPr>
        <p:spPr>
          <a:xfrm>
            <a:off x="0" y="2428868"/>
            <a:ext cx="9144000" cy="3643338"/>
          </a:xfrm>
        </p:spPr>
        <p:txBody>
          <a:bodyPr/>
          <a:lstStyle/>
          <a:p>
            <a:r>
              <a:rPr lang="el-GR" dirty="0" smtClean="0">
                <a:solidFill>
                  <a:schemeClr val="tx1"/>
                </a:solidFill>
                <a:latin typeface="Times New Roman" pitchFamily="18" charset="0"/>
                <a:cs typeface="Times New Roman" pitchFamily="18" charset="0"/>
              </a:rPr>
              <a:t>Τάκου Κωνσταντίνα</a:t>
            </a:r>
          </a:p>
          <a:p>
            <a:r>
              <a:rPr lang="el-GR" dirty="0" smtClean="0">
                <a:solidFill>
                  <a:schemeClr val="tx1"/>
                </a:solidFill>
                <a:latin typeface="Times New Roman" pitchFamily="18" charset="0"/>
                <a:cs typeface="Times New Roman" pitchFamily="18" charset="0"/>
              </a:rPr>
              <a:t>Α.Μ. </a:t>
            </a:r>
            <a:r>
              <a:rPr lang="el-GR" dirty="0" smtClean="0">
                <a:solidFill>
                  <a:schemeClr val="tx1"/>
                </a:solidFill>
                <a:latin typeface="Times New Roman" pitchFamily="18" charset="0"/>
                <a:cs typeface="Times New Roman" pitchFamily="18" charset="0"/>
              </a:rPr>
              <a:t>: 4525</a:t>
            </a:r>
          </a:p>
          <a:p>
            <a:r>
              <a:rPr lang="el-GR" dirty="0" smtClean="0">
                <a:solidFill>
                  <a:schemeClr val="tx1"/>
                </a:solidFill>
                <a:latin typeface="Times New Roman" pitchFamily="18" charset="0"/>
                <a:cs typeface="Times New Roman" pitchFamily="18" charset="0"/>
              </a:rPr>
              <a:t>1</a:t>
            </a:r>
            <a:r>
              <a:rPr lang="el-GR" baseline="30000" dirty="0" smtClean="0">
                <a:solidFill>
                  <a:schemeClr val="tx1"/>
                </a:solidFill>
                <a:latin typeface="Times New Roman" pitchFamily="18" charset="0"/>
                <a:cs typeface="Times New Roman" pitchFamily="18" charset="0"/>
              </a:rPr>
              <a:t>ο</a:t>
            </a:r>
            <a:r>
              <a:rPr lang="el-GR" dirty="0" smtClean="0">
                <a:solidFill>
                  <a:schemeClr val="tx1"/>
                </a:solidFill>
                <a:latin typeface="Times New Roman" pitchFamily="18" charset="0"/>
                <a:cs typeface="Times New Roman" pitchFamily="18" charset="0"/>
              </a:rPr>
              <a:t> έτος</a:t>
            </a:r>
            <a:endParaRPr lang="el-GR" dirty="0">
              <a:solidFill>
                <a:schemeClr val="tx1"/>
              </a:solidFill>
              <a:latin typeface="Times New Roman" pitchFamily="18" charset="0"/>
              <a:cs typeface="Times New Roman" pitchFamily="18" charset="0"/>
            </a:endParaRPr>
          </a:p>
        </p:txBody>
      </p:sp>
      <p:sp>
        <p:nvSpPr>
          <p:cNvPr id="4" name="3 - Ορθογώνιο"/>
          <p:cNvSpPr/>
          <p:nvPr/>
        </p:nvSpPr>
        <p:spPr>
          <a:xfrm>
            <a:off x="0" y="0"/>
            <a:ext cx="9144000" cy="1928802"/>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 name="1 - Τίτλος"/>
          <p:cNvSpPr>
            <a:spLocks noGrp="1"/>
          </p:cNvSpPr>
          <p:nvPr>
            <p:ph type="ctrTitle"/>
          </p:nvPr>
        </p:nvSpPr>
        <p:spPr>
          <a:xfrm>
            <a:off x="0" y="714356"/>
            <a:ext cx="9144000" cy="1470025"/>
          </a:xfrm>
        </p:spPr>
        <p:txBody>
          <a:bodyPr>
            <a:normAutofit/>
          </a:bodyPr>
          <a:lstStyle/>
          <a:p>
            <a:r>
              <a:rPr lang="el-GR" sz="3200" b="1" dirty="0" smtClean="0">
                <a:solidFill>
                  <a:schemeClr val="bg1"/>
                </a:solidFill>
                <a:latin typeface="Times New Roman" pitchFamily="18" charset="0"/>
                <a:cs typeface="Times New Roman" pitchFamily="18" charset="0"/>
              </a:rPr>
              <a:t>ΠΛΗΡΟΦΟΡΙΚΗ ΚΑΙ ΝΕΕΣ ΤΕΧΝΟΛΟΓΙΕΣ ΣΤΗΝ ΕΚΠΑΙΔΕΥΣΗ</a:t>
            </a:r>
            <a:endParaRPr lang="el-GR" sz="3200" b="1" dirty="0">
              <a:solidFill>
                <a:schemeClr val="bg1"/>
              </a:solidFill>
              <a:latin typeface="Times New Roman" pitchFamily="18" charset="0"/>
              <a:cs typeface="Times New Roman" pitchFamily="18" charset="0"/>
            </a:endParaRPr>
          </a:p>
        </p:txBody>
      </p:sp>
      <p:pic>
        <p:nvPicPr>
          <p:cNvPr id="51202" name="Picture 2" descr="Î£ÏÎµÏÎ¹ÎºÎ® ÎµÎ¹ÎºÏÎ½Î±"/>
          <p:cNvPicPr>
            <a:picLocks noChangeAspect="1" noChangeArrowheads="1"/>
          </p:cNvPicPr>
          <p:nvPr/>
        </p:nvPicPr>
        <p:blipFill>
          <a:blip r:embed="rId2"/>
          <a:srcRect t="31320" r="4918" b="34227"/>
          <a:stretch>
            <a:fillRect/>
          </a:stretch>
        </p:blipFill>
        <p:spPr bwMode="auto">
          <a:xfrm>
            <a:off x="0" y="0"/>
            <a:ext cx="3389905" cy="642918"/>
          </a:xfrm>
          <a:prstGeom prst="rect">
            <a:avLst/>
          </a:prstGeom>
          <a:noFill/>
        </p:spPr>
      </p:pic>
      <p:sp>
        <p:nvSpPr>
          <p:cNvPr id="6" name="5 - Ορθογώνιο"/>
          <p:cNvSpPr/>
          <p:nvPr/>
        </p:nvSpPr>
        <p:spPr>
          <a:xfrm>
            <a:off x="3428992" y="285728"/>
            <a:ext cx="4404475" cy="369332"/>
          </a:xfrm>
          <a:prstGeom prst="rect">
            <a:avLst/>
          </a:prstGeom>
        </p:spPr>
        <p:txBody>
          <a:bodyPr wrap="none">
            <a:spAutoFit/>
          </a:bodyPr>
          <a:lstStyle/>
          <a:p>
            <a:r>
              <a:rPr lang="el-GR" i="1" dirty="0" smtClean="0">
                <a:solidFill>
                  <a:schemeClr val="bg1"/>
                </a:solidFill>
                <a:latin typeface="Times New Roman" pitchFamily="18" charset="0"/>
                <a:cs typeface="Times New Roman" pitchFamily="18" charset="0"/>
              </a:rPr>
              <a:t>Παιδαγωγικό Τμήμα Δημοτικής Εκπαίδευσης</a:t>
            </a:r>
            <a:endParaRPr lang="el-GR" i="1" dirty="0">
              <a:solidFill>
                <a:schemeClr val="bg1"/>
              </a:solidFill>
              <a:latin typeface="Times New Roman" pitchFamily="18" charset="0"/>
              <a:cs typeface="Times New Roman" pitchFamily="18" charset="0"/>
            </a:endParaRPr>
          </a:p>
        </p:txBody>
      </p:sp>
      <p:pic>
        <p:nvPicPr>
          <p:cNvPr id="51204" name="Picture 4" descr="ÎÏÎ¿ÏÎ­Î»ÎµÏÎ¼Î± ÎµÎ¹ÎºÏÎ½Î±Ï Î³Î¹Î± Î½ÎµÏÏÏÎ½Î±Ï"/>
          <p:cNvPicPr>
            <a:picLocks noChangeAspect="1" noChangeArrowheads="1"/>
          </p:cNvPicPr>
          <p:nvPr/>
        </p:nvPicPr>
        <p:blipFill>
          <a:blip r:embed="rId3" cstate="print"/>
          <a:srcRect/>
          <a:stretch>
            <a:fillRect/>
          </a:stretch>
        </p:blipFill>
        <p:spPr bwMode="auto">
          <a:xfrm>
            <a:off x="0" y="5091929"/>
            <a:ext cx="1285851" cy="1766071"/>
          </a:xfrm>
          <a:prstGeom prst="rect">
            <a:avLst/>
          </a:prstGeom>
          <a:noFill/>
        </p:spPr>
      </p:pic>
      <p:sp>
        <p:nvSpPr>
          <p:cNvPr id="11" name="10 - Θέση αριθμού διαφάνειας"/>
          <p:cNvSpPr>
            <a:spLocks noGrp="1"/>
          </p:cNvSpPr>
          <p:nvPr>
            <p:ph type="sldNum" sz="quarter" idx="12"/>
          </p:nvPr>
        </p:nvSpPr>
        <p:spPr/>
        <p:txBody>
          <a:bodyPr/>
          <a:lstStyle/>
          <a:p>
            <a:fld id="{D3F1D1C4-C2D9-4231-9FB2-B2D9D97AA41D}" type="slidenum">
              <a:rPr lang="el-GR" sz="1800" smtClean="0">
                <a:solidFill>
                  <a:schemeClr val="tx1"/>
                </a:solidFill>
                <a:latin typeface="Times New Roman" pitchFamily="18" charset="0"/>
                <a:cs typeface="Times New Roman" pitchFamily="18" charset="0"/>
              </a:rPr>
              <a:pPr/>
              <a:t>1</a:t>
            </a:fld>
            <a:endParaRPr lang="el-GR" sz="1800" dirty="0">
              <a:solidFill>
                <a:schemeClr val="tx1"/>
              </a:solidFill>
              <a:latin typeface="Times New Roman" pitchFamily="18" charset="0"/>
              <a:cs typeface="Times New Roman" pitchFamily="18" charset="0"/>
            </a:endParaRPr>
          </a:p>
        </p:txBody>
      </p:sp>
      <p:sp>
        <p:nvSpPr>
          <p:cNvPr id="12" name="11 - Θέση υποσέλιδου"/>
          <p:cNvSpPr>
            <a:spLocks noGrp="1"/>
          </p:cNvSpPr>
          <p:nvPr>
            <p:ph type="ftr" sz="quarter" idx="11"/>
          </p:nvPr>
        </p:nvSpPr>
        <p:spPr>
          <a:xfrm>
            <a:off x="642910" y="6492875"/>
            <a:ext cx="2895600" cy="365125"/>
          </a:xfrm>
        </p:spPr>
        <p:txBody>
          <a:bodyPr/>
          <a:lstStyle/>
          <a:p>
            <a:r>
              <a:rPr lang="el-GR" sz="1800" dirty="0" smtClean="0">
                <a:solidFill>
                  <a:schemeClr val="tx1"/>
                </a:solidFill>
                <a:latin typeface="Times New Roman" pitchFamily="18" charset="0"/>
                <a:cs typeface="Times New Roman" pitchFamily="18" charset="0"/>
              </a:rPr>
              <a:t>Η βαρύτητα</a:t>
            </a:r>
            <a:endParaRPr lang="el-GR" sz="1800" dirty="0">
              <a:solidFill>
                <a:schemeClr val="tx1"/>
              </a:solidFill>
              <a:latin typeface="Times New Roman" pitchFamily="18" charset="0"/>
              <a:cs typeface="Times New Roman" pitchFamily="18" charset="0"/>
            </a:endParaRPr>
          </a:p>
        </p:txBody>
      </p:sp>
    </p:spTree>
  </p:cSld>
  <p:clrMapOvr>
    <a:masterClrMapping/>
  </p:clrMapOvr>
  <p:transition spd="slow">
    <p:fade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 Θέση υποσέλιδου"/>
          <p:cNvSpPr>
            <a:spLocks noGrp="1"/>
          </p:cNvSpPr>
          <p:nvPr>
            <p:ph type="ftr" sz="quarter" idx="11"/>
          </p:nvPr>
        </p:nvSpPr>
        <p:spPr>
          <a:xfrm>
            <a:off x="500034" y="6492875"/>
            <a:ext cx="2895600" cy="365125"/>
          </a:xfrm>
        </p:spPr>
        <p:txBody>
          <a:bodyPr/>
          <a:lstStyle/>
          <a:p>
            <a:r>
              <a:rPr lang="el-GR" sz="1800" dirty="0" smtClean="0">
                <a:solidFill>
                  <a:schemeClr val="tx1"/>
                </a:solidFill>
                <a:latin typeface="Times New Roman" pitchFamily="18" charset="0"/>
                <a:cs typeface="Times New Roman" pitchFamily="18" charset="0"/>
              </a:rPr>
              <a:t>Η βαρύτητα </a:t>
            </a:r>
            <a:endParaRPr lang="el-GR" sz="1800" dirty="0">
              <a:solidFill>
                <a:schemeClr val="tx1"/>
              </a:solidFill>
              <a:latin typeface="Times New Roman" pitchFamily="18" charset="0"/>
              <a:cs typeface="Times New Roman" pitchFamily="18" charset="0"/>
            </a:endParaRPr>
          </a:p>
        </p:txBody>
      </p:sp>
      <p:sp>
        <p:nvSpPr>
          <p:cNvPr id="5" name="4 - Θέση αριθμού διαφάνειας"/>
          <p:cNvSpPr>
            <a:spLocks noGrp="1"/>
          </p:cNvSpPr>
          <p:nvPr>
            <p:ph type="sldNum" sz="quarter" idx="12"/>
          </p:nvPr>
        </p:nvSpPr>
        <p:spPr/>
        <p:txBody>
          <a:bodyPr/>
          <a:lstStyle/>
          <a:p>
            <a:fld id="{D3F1D1C4-C2D9-4231-9FB2-B2D9D97AA41D}" type="slidenum">
              <a:rPr lang="el-GR" sz="1800" smtClean="0">
                <a:solidFill>
                  <a:schemeClr val="tx1"/>
                </a:solidFill>
                <a:latin typeface="Times New Roman" pitchFamily="18" charset="0"/>
                <a:cs typeface="Times New Roman" pitchFamily="18" charset="0"/>
              </a:rPr>
              <a:pPr/>
              <a:t>2</a:t>
            </a:fld>
            <a:endParaRPr lang="el-GR" sz="1800" dirty="0">
              <a:solidFill>
                <a:schemeClr val="tx1"/>
              </a:solidFill>
              <a:latin typeface="Times New Roman" pitchFamily="18" charset="0"/>
              <a:cs typeface="Times New Roman" pitchFamily="18" charset="0"/>
            </a:endParaRPr>
          </a:p>
        </p:txBody>
      </p:sp>
      <p:sp>
        <p:nvSpPr>
          <p:cNvPr id="6" name="5 - Ορθογώνιο"/>
          <p:cNvSpPr/>
          <p:nvPr/>
        </p:nvSpPr>
        <p:spPr>
          <a:xfrm>
            <a:off x="0" y="0"/>
            <a:ext cx="9144000" cy="1928802"/>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l-GR" i="1" dirty="0">
              <a:solidFill>
                <a:schemeClr val="bg1"/>
              </a:solidFill>
              <a:latin typeface="Times New Roman" pitchFamily="18" charset="0"/>
              <a:cs typeface="Times New Roman" pitchFamily="18" charset="0"/>
            </a:endParaRPr>
          </a:p>
        </p:txBody>
      </p:sp>
      <p:sp>
        <p:nvSpPr>
          <p:cNvPr id="2" name="1 - Τίτλος"/>
          <p:cNvSpPr>
            <a:spLocks noGrp="1"/>
          </p:cNvSpPr>
          <p:nvPr>
            <p:ph type="title"/>
          </p:nvPr>
        </p:nvSpPr>
        <p:spPr>
          <a:xfrm>
            <a:off x="428596" y="928670"/>
            <a:ext cx="8229600" cy="1143000"/>
          </a:xfrm>
        </p:spPr>
        <p:txBody>
          <a:bodyPr>
            <a:normAutofit/>
          </a:bodyPr>
          <a:lstStyle/>
          <a:p>
            <a:r>
              <a:rPr lang="el-GR" sz="3200" b="1" dirty="0" smtClean="0">
                <a:solidFill>
                  <a:schemeClr val="bg1"/>
                </a:solidFill>
                <a:latin typeface="Times New Roman" pitchFamily="18" charset="0"/>
                <a:cs typeface="Times New Roman" pitchFamily="18" charset="0"/>
              </a:rPr>
              <a:t>Η Βαρύτητα</a:t>
            </a:r>
            <a:endParaRPr lang="el-GR" sz="3200" b="1" dirty="0">
              <a:solidFill>
                <a:schemeClr val="bg1"/>
              </a:solidFill>
              <a:latin typeface="Times New Roman" pitchFamily="18" charset="0"/>
              <a:cs typeface="Times New Roman" pitchFamily="18" charset="0"/>
            </a:endParaRPr>
          </a:p>
        </p:txBody>
      </p:sp>
      <p:pic>
        <p:nvPicPr>
          <p:cNvPr id="7" name="Picture 2" descr="Î£ÏÎµÏÎ¹ÎºÎ® ÎµÎ¹ÎºÏÎ½Î±"/>
          <p:cNvPicPr>
            <a:picLocks noChangeAspect="1" noChangeArrowheads="1"/>
          </p:cNvPicPr>
          <p:nvPr/>
        </p:nvPicPr>
        <p:blipFill>
          <a:blip r:embed="rId2"/>
          <a:srcRect t="31320" r="4918" b="34227"/>
          <a:stretch>
            <a:fillRect/>
          </a:stretch>
        </p:blipFill>
        <p:spPr bwMode="auto">
          <a:xfrm>
            <a:off x="0" y="0"/>
            <a:ext cx="3389905" cy="642918"/>
          </a:xfrm>
          <a:prstGeom prst="rect">
            <a:avLst/>
          </a:prstGeom>
          <a:noFill/>
        </p:spPr>
      </p:pic>
      <p:sp>
        <p:nvSpPr>
          <p:cNvPr id="9" name="8 - Ορθογώνιο"/>
          <p:cNvSpPr/>
          <p:nvPr/>
        </p:nvSpPr>
        <p:spPr>
          <a:xfrm>
            <a:off x="3357554" y="285728"/>
            <a:ext cx="4404475" cy="369332"/>
          </a:xfrm>
          <a:prstGeom prst="rect">
            <a:avLst/>
          </a:prstGeom>
        </p:spPr>
        <p:txBody>
          <a:bodyPr wrap="none">
            <a:spAutoFit/>
          </a:bodyPr>
          <a:lstStyle/>
          <a:p>
            <a:r>
              <a:rPr lang="el-GR" i="1" dirty="0" smtClean="0">
                <a:solidFill>
                  <a:schemeClr val="bg1"/>
                </a:solidFill>
                <a:latin typeface="Times New Roman" pitchFamily="18" charset="0"/>
                <a:cs typeface="Times New Roman" pitchFamily="18" charset="0"/>
              </a:rPr>
              <a:t>Παιδαγωγικό Τμήμα Δημοτικής Εκπαίδευσης</a:t>
            </a:r>
            <a:endParaRPr lang="el-GR" i="1" dirty="0">
              <a:solidFill>
                <a:schemeClr val="bg1"/>
              </a:solidFill>
              <a:latin typeface="Times New Roman" pitchFamily="18" charset="0"/>
              <a:cs typeface="Times New Roman" pitchFamily="18" charset="0"/>
            </a:endParaRPr>
          </a:p>
        </p:txBody>
      </p:sp>
      <p:sp>
        <p:nvSpPr>
          <p:cNvPr id="10" name="9 - Ορθογώνιο"/>
          <p:cNvSpPr/>
          <p:nvPr/>
        </p:nvSpPr>
        <p:spPr>
          <a:xfrm>
            <a:off x="0" y="2143116"/>
            <a:ext cx="9144000" cy="1815882"/>
          </a:xfrm>
          <a:prstGeom prst="rect">
            <a:avLst/>
          </a:prstGeom>
        </p:spPr>
        <p:txBody>
          <a:bodyPr wrap="square">
            <a:spAutoFit/>
          </a:bodyPr>
          <a:lstStyle/>
          <a:p>
            <a:r>
              <a:rPr lang="el-GR" sz="2800" dirty="0" smtClean="0">
                <a:latin typeface="Times New Roman" pitchFamily="18" charset="0"/>
                <a:cs typeface="Times New Roman" pitchFamily="18" charset="0"/>
              </a:rPr>
              <a:t>Στη φυσική, βαρύτητα ονομάζεται η ιδιότητα των υλικών σωμάτων να έλκουν και να έλκονται αμοιβαία με άλλα υλικά σώματα. Τα ελκόμενα σώματα κινούνται με επιταχυνόμενη κίνηση προς το έλκον σώμα.</a:t>
            </a:r>
            <a:endParaRPr lang="el-GR" sz="2800" dirty="0">
              <a:latin typeface="Times New Roman" pitchFamily="18" charset="0"/>
              <a:cs typeface="Times New Roman" pitchFamily="18" charset="0"/>
            </a:endParaRPr>
          </a:p>
        </p:txBody>
      </p:sp>
      <p:pic>
        <p:nvPicPr>
          <p:cNvPr id="11" name="Picture 4" descr="ÎÏÎ¿ÏÎ­Î»ÎµÏÎ¼Î± ÎµÎ¹ÎºÏÎ½Î±Ï Î³Î¹Î± Î½ÎµÏÏÏÎ½Î±Ï"/>
          <p:cNvPicPr>
            <a:picLocks noChangeAspect="1" noChangeArrowheads="1"/>
          </p:cNvPicPr>
          <p:nvPr/>
        </p:nvPicPr>
        <p:blipFill>
          <a:blip r:embed="rId3" cstate="print"/>
          <a:srcRect/>
          <a:stretch>
            <a:fillRect/>
          </a:stretch>
        </p:blipFill>
        <p:spPr bwMode="auto">
          <a:xfrm>
            <a:off x="0" y="5091929"/>
            <a:ext cx="1285851" cy="1766071"/>
          </a:xfrm>
          <a:prstGeom prst="rect">
            <a:avLst/>
          </a:prstGeom>
          <a:noFill/>
        </p:spPr>
      </p:pic>
    </p:spTree>
  </p:cSld>
  <p:clrMapOvr>
    <a:masterClrMapping/>
  </p:clrMapOvr>
  <p:transition spd="slow">
    <p:fade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 Θέση υποσέλιδου"/>
          <p:cNvSpPr>
            <a:spLocks noGrp="1"/>
          </p:cNvSpPr>
          <p:nvPr>
            <p:ph type="ftr" sz="quarter" idx="11"/>
          </p:nvPr>
        </p:nvSpPr>
        <p:spPr>
          <a:xfrm>
            <a:off x="571472" y="6492875"/>
            <a:ext cx="2895600" cy="365125"/>
          </a:xfrm>
        </p:spPr>
        <p:txBody>
          <a:bodyPr/>
          <a:lstStyle/>
          <a:p>
            <a:r>
              <a:rPr lang="el-GR" sz="1800" dirty="0" smtClean="0">
                <a:solidFill>
                  <a:schemeClr val="tx1"/>
                </a:solidFill>
                <a:latin typeface="Times New Roman" pitchFamily="18" charset="0"/>
                <a:cs typeface="Times New Roman" pitchFamily="18" charset="0"/>
              </a:rPr>
              <a:t>Η βαρύτητα </a:t>
            </a:r>
            <a:endParaRPr lang="el-GR" sz="1800" dirty="0">
              <a:solidFill>
                <a:schemeClr val="tx1"/>
              </a:solidFill>
              <a:latin typeface="Times New Roman" pitchFamily="18" charset="0"/>
              <a:cs typeface="Times New Roman" pitchFamily="18" charset="0"/>
            </a:endParaRPr>
          </a:p>
        </p:txBody>
      </p:sp>
      <p:sp>
        <p:nvSpPr>
          <p:cNvPr id="5" name="4 - Θέση αριθμού διαφάνειας"/>
          <p:cNvSpPr>
            <a:spLocks noGrp="1"/>
          </p:cNvSpPr>
          <p:nvPr>
            <p:ph type="sldNum" sz="quarter" idx="12"/>
          </p:nvPr>
        </p:nvSpPr>
        <p:spPr/>
        <p:txBody>
          <a:bodyPr/>
          <a:lstStyle/>
          <a:p>
            <a:fld id="{D3F1D1C4-C2D9-4231-9FB2-B2D9D97AA41D}" type="slidenum">
              <a:rPr lang="el-GR" sz="1800" smtClean="0">
                <a:solidFill>
                  <a:schemeClr val="tx1"/>
                </a:solidFill>
                <a:latin typeface="Times New Roman" pitchFamily="18" charset="0"/>
                <a:cs typeface="Times New Roman" pitchFamily="18" charset="0"/>
              </a:rPr>
              <a:pPr/>
              <a:t>3</a:t>
            </a:fld>
            <a:endParaRPr lang="el-GR" sz="1800" dirty="0">
              <a:solidFill>
                <a:schemeClr val="tx1"/>
              </a:solidFill>
              <a:latin typeface="Times New Roman" pitchFamily="18" charset="0"/>
              <a:cs typeface="Times New Roman" pitchFamily="18" charset="0"/>
            </a:endParaRPr>
          </a:p>
        </p:txBody>
      </p:sp>
      <p:sp>
        <p:nvSpPr>
          <p:cNvPr id="6" name="5 - Ορθογώνιο"/>
          <p:cNvSpPr/>
          <p:nvPr/>
        </p:nvSpPr>
        <p:spPr>
          <a:xfrm>
            <a:off x="0" y="0"/>
            <a:ext cx="9144000" cy="1928802"/>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 name="1 - Τίτλος"/>
          <p:cNvSpPr>
            <a:spLocks noGrp="1"/>
          </p:cNvSpPr>
          <p:nvPr>
            <p:ph type="title"/>
          </p:nvPr>
        </p:nvSpPr>
        <p:spPr>
          <a:xfrm>
            <a:off x="500034" y="1000108"/>
            <a:ext cx="8229600" cy="1143000"/>
          </a:xfrm>
        </p:spPr>
        <p:txBody>
          <a:bodyPr>
            <a:normAutofit/>
          </a:bodyPr>
          <a:lstStyle/>
          <a:p>
            <a:r>
              <a:rPr lang="el-GR" sz="3200" b="1" dirty="0" smtClean="0">
                <a:solidFill>
                  <a:schemeClr val="bg1"/>
                </a:solidFill>
                <a:latin typeface="Times New Roman" pitchFamily="18" charset="0"/>
                <a:cs typeface="Times New Roman" pitchFamily="18" charset="0"/>
              </a:rPr>
              <a:t>Ποιος ανακάλυψε τη βαρύτητα;</a:t>
            </a:r>
            <a:endParaRPr lang="el-GR" sz="3200" b="1" dirty="0">
              <a:solidFill>
                <a:schemeClr val="bg1"/>
              </a:solidFill>
              <a:latin typeface="Times New Roman" pitchFamily="18" charset="0"/>
              <a:cs typeface="Times New Roman" pitchFamily="18" charset="0"/>
            </a:endParaRPr>
          </a:p>
        </p:txBody>
      </p:sp>
      <p:pic>
        <p:nvPicPr>
          <p:cNvPr id="7" name="Picture 2" descr="Î£ÏÎµÏÎ¹ÎºÎ® ÎµÎ¹ÎºÏÎ½Î±"/>
          <p:cNvPicPr>
            <a:picLocks noChangeAspect="1" noChangeArrowheads="1"/>
          </p:cNvPicPr>
          <p:nvPr/>
        </p:nvPicPr>
        <p:blipFill>
          <a:blip r:embed="rId2"/>
          <a:srcRect t="31320" r="4918" b="34227"/>
          <a:stretch>
            <a:fillRect/>
          </a:stretch>
        </p:blipFill>
        <p:spPr bwMode="auto">
          <a:xfrm>
            <a:off x="0" y="0"/>
            <a:ext cx="3389905" cy="642918"/>
          </a:xfrm>
          <a:prstGeom prst="rect">
            <a:avLst/>
          </a:prstGeom>
          <a:noFill/>
        </p:spPr>
      </p:pic>
      <p:sp>
        <p:nvSpPr>
          <p:cNvPr id="8" name="7 - Ορθογώνιο"/>
          <p:cNvSpPr/>
          <p:nvPr/>
        </p:nvSpPr>
        <p:spPr>
          <a:xfrm>
            <a:off x="3357554" y="285728"/>
            <a:ext cx="4404475" cy="369332"/>
          </a:xfrm>
          <a:prstGeom prst="rect">
            <a:avLst/>
          </a:prstGeom>
        </p:spPr>
        <p:txBody>
          <a:bodyPr wrap="none">
            <a:spAutoFit/>
          </a:bodyPr>
          <a:lstStyle/>
          <a:p>
            <a:r>
              <a:rPr lang="el-GR" i="1" dirty="0" smtClean="0">
                <a:solidFill>
                  <a:schemeClr val="bg1"/>
                </a:solidFill>
                <a:latin typeface="Times New Roman" pitchFamily="18" charset="0"/>
                <a:cs typeface="Times New Roman" pitchFamily="18" charset="0"/>
              </a:rPr>
              <a:t>Παιδαγωγικό Τμήμα Δημοτικής Εκπαίδευσης</a:t>
            </a:r>
            <a:endParaRPr lang="el-GR" i="1" dirty="0">
              <a:solidFill>
                <a:schemeClr val="bg1"/>
              </a:solidFill>
              <a:latin typeface="Times New Roman" pitchFamily="18" charset="0"/>
              <a:cs typeface="Times New Roman" pitchFamily="18" charset="0"/>
            </a:endParaRPr>
          </a:p>
        </p:txBody>
      </p:sp>
      <p:pic>
        <p:nvPicPr>
          <p:cNvPr id="9" name="Picture 4" descr="ÎÏÎ¿ÏÎ­Î»ÎµÏÎ¼Î± ÎµÎ¹ÎºÏÎ½Î±Ï Î³Î¹Î± Î½ÎµÏÏÏÎ½Î±Ï"/>
          <p:cNvPicPr>
            <a:picLocks noChangeAspect="1" noChangeArrowheads="1"/>
          </p:cNvPicPr>
          <p:nvPr/>
        </p:nvPicPr>
        <p:blipFill>
          <a:blip r:embed="rId3" cstate="print"/>
          <a:srcRect/>
          <a:stretch>
            <a:fillRect/>
          </a:stretch>
        </p:blipFill>
        <p:spPr bwMode="auto">
          <a:xfrm>
            <a:off x="0" y="5091929"/>
            <a:ext cx="1285851" cy="1766071"/>
          </a:xfrm>
          <a:prstGeom prst="rect">
            <a:avLst/>
          </a:prstGeom>
          <a:noFill/>
        </p:spPr>
      </p:pic>
      <p:sp>
        <p:nvSpPr>
          <p:cNvPr id="10" name="9 - Ορθογώνιο"/>
          <p:cNvSpPr/>
          <p:nvPr/>
        </p:nvSpPr>
        <p:spPr>
          <a:xfrm>
            <a:off x="0" y="2000240"/>
            <a:ext cx="9144000" cy="3139321"/>
          </a:xfrm>
          <a:prstGeom prst="rect">
            <a:avLst/>
          </a:prstGeom>
        </p:spPr>
        <p:txBody>
          <a:bodyPr wrap="square">
            <a:spAutoFit/>
          </a:bodyPr>
          <a:lstStyle/>
          <a:p>
            <a:r>
              <a:rPr lang="el-GR" sz="2200" dirty="0" smtClean="0">
                <a:latin typeface="Times New Roman" pitchFamily="18" charset="0"/>
                <a:cs typeface="Times New Roman" pitchFamily="18" charset="0"/>
              </a:rPr>
              <a:t>Το</a:t>
            </a:r>
            <a:r>
              <a:rPr lang="el-GR" sz="2200" dirty="0" smtClean="0">
                <a:latin typeface="Times New Roman" pitchFamily="18" charset="0"/>
                <a:cs typeface="Times New Roman" pitchFamily="18" charset="0"/>
              </a:rPr>
              <a:t> 1687 ο Άγγλος μαθηματικός Σερ Ισαάκ Νεύτων </a:t>
            </a:r>
            <a:r>
              <a:rPr lang="el-GR" sz="2200" dirty="0" smtClean="0">
                <a:latin typeface="Times New Roman" pitchFamily="18" charset="0"/>
                <a:cs typeface="Times New Roman" pitchFamily="18" charset="0"/>
              </a:rPr>
              <a:t>δημοσίευσε </a:t>
            </a:r>
            <a:r>
              <a:rPr lang="el-GR" sz="2200" dirty="0" smtClean="0">
                <a:latin typeface="Times New Roman" pitchFamily="18" charset="0"/>
                <a:cs typeface="Times New Roman" pitchFamily="18" charset="0"/>
              </a:rPr>
              <a:t>το διάσημο έργο του "</a:t>
            </a:r>
            <a:r>
              <a:rPr lang="el-GR" sz="2200" dirty="0" err="1" smtClean="0">
                <a:latin typeface="Times New Roman" pitchFamily="18" charset="0"/>
                <a:cs typeface="Times New Roman" pitchFamily="18" charset="0"/>
              </a:rPr>
              <a:t>Principia</a:t>
            </a:r>
            <a:r>
              <a:rPr lang="el-GR" sz="2200" dirty="0" smtClean="0">
                <a:latin typeface="Times New Roman" pitchFamily="18" charset="0"/>
                <a:cs typeface="Times New Roman" pitchFamily="18" charset="0"/>
              </a:rPr>
              <a:t>", στο οποίο και διατυπώθηκε το πρώτο αξίωμα για την βαρύτητα, το οποίο είχε παγκόσμια ισχύ γραμμένο στη λατινική γλώσσα. Όπως το έθεσε ο ίδιος, "Συμπέρανα ότι οι δυνάμεις που συγκρατούν τους πλανήτες στην τροχιά τους πρέπει να είναι αντιστρόφως (ανάλογες) ως προς τα τετράγωνα των αποστάσεων από τα κέντρα γύρω από τα οποία περιφέρονται· και εξ αυτού συνέκρινα τη δύναμη που απαιτείται για να συγκρατεί τη Σελήνη στην τροχιά της με την ισχύ της βαρύτητας στην επιφάνεια της Γης, και τις βρήκαν να συμφωνούν με ικανοποιητική προσέγγιση". </a:t>
            </a:r>
            <a:endParaRPr lang="el-GR" sz="2200" dirty="0">
              <a:latin typeface="Times New Roman" pitchFamily="18" charset="0"/>
              <a:cs typeface="Times New Roman" pitchFamily="18" charset="0"/>
            </a:endParaRPr>
          </a:p>
        </p:txBody>
      </p:sp>
    </p:spTree>
  </p:cSld>
  <p:clrMapOvr>
    <a:masterClrMapping/>
  </p:clrMapOvr>
  <p:transition spd="slow">
    <p:fade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 Θέση υποσέλιδου"/>
          <p:cNvSpPr>
            <a:spLocks noGrp="1"/>
          </p:cNvSpPr>
          <p:nvPr>
            <p:ph type="ftr" sz="quarter" idx="11"/>
          </p:nvPr>
        </p:nvSpPr>
        <p:spPr>
          <a:xfrm>
            <a:off x="500034" y="6492875"/>
            <a:ext cx="2895600" cy="365125"/>
          </a:xfrm>
        </p:spPr>
        <p:txBody>
          <a:bodyPr/>
          <a:lstStyle/>
          <a:p>
            <a:r>
              <a:rPr lang="el-GR" sz="1800" dirty="0" smtClean="0">
                <a:solidFill>
                  <a:schemeClr val="tx1"/>
                </a:solidFill>
                <a:latin typeface="Times New Roman" pitchFamily="18" charset="0"/>
                <a:cs typeface="Times New Roman" pitchFamily="18" charset="0"/>
              </a:rPr>
              <a:t>Η βαρύτητα </a:t>
            </a:r>
            <a:endParaRPr lang="el-GR" sz="1800" dirty="0">
              <a:solidFill>
                <a:schemeClr val="tx1"/>
              </a:solidFill>
              <a:latin typeface="Times New Roman" pitchFamily="18" charset="0"/>
              <a:cs typeface="Times New Roman" pitchFamily="18" charset="0"/>
            </a:endParaRPr>
          </a:p>
        </p:txBody>
      </p:sp>
      <p:sp>
        <p:nvSpPr>
          <p:cNvPr id="5" name="4 - Θέση αριθμού διαφάνειας"/>
          <p:cNvSpPr>
            <a:spLocks noGrp="1"/>
          </p:cNvSpPr>
          <p:nvPr>
            <p:ph type="sldNum" sz="quarter" idx="12"/>
          </p:nvPr>
        </p:nvSpPr>
        <p:spPr/>
        <p:txBody>
          <a:bodyPr/>
          <a:lstStyle/>
          <a:p>
            <a:fld id="{D3F1D1C4-C2D9-4231-9FB2-B2D9D97AA41D}" type="slidenum">
              <a:rPr lang="el-GR" sz="1800" smtClean="0">
                <a:solidFill>
                  <a:schemeClr val="tx1"/>
                </a:solidFill>
                <a:latin typeface="Times New Roman" pitchFamily="18" charset="0"/>
                <a:cs typeface="Times New Roman" pitchFamily="18" charset="0"/>
              </a:rPr>
              <a:pPr/>
              <a:t>4</a:t>
            </a:fld>
            <a:endParaRPr lang="el-GR" sz="1800" dirty="0">
              <a:solidFill>
                <a:schemeClr val="tx1"/>
              </a:solidFill>
              <a:latin typeface="Times New Roman" pitchFamily="18" charset="0"/>
              <a:cs typeface="Times New Roman" pitchFamily="18" charset="0"/>
            </a:endParaRPr>
          </a:p>
        </p:txBody>
      </p:sp>
      <p:sp>
        <p:nvSpPr>
          <p:cNvPr id="7" name="6 - Ορθογώνιο"/>
          <p:cNvSpPr/>
          <p:nvPr/>
        </p:nvSpPr>
        <p:spPr>
          <a:xfrm>
            <a:off x="0" y="0"/>
            <a:ext cx="9144000" cy="1928802"/>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 name="1 - Τίτλος"/>
          <p:cNvSpPr>
            <a:spLocks noGrp="1"/>
          </p:cNvSpPr>
          <p:nvPr>
            <p:ph type="title"/>
          </p:nvPr>
        </p:nvSpPr>
        <p:spPr>
          <a:xfrm>
            <a:off x="500034" y="928670"/>
            <a:ext cx="8229600" cy="1143000"/>
          </a:xfrm>
        </p:spPr>
        <p:txBody>
          <a:bodyPr>
            <a:normAutofit/>
          </a:bodyPr>
          <a:lstStyle/>
          <a:p>
            <a:r>
              <a:rPr lang="el-GR" sz="3200" b="1" dirty="0" smtClean="0">
                <a:solidFill>
                  <a:schemeClr val="bg1"/>
                </a:solidFill>
                <a:latin typeface="Times New Roman" pitchFamily="18" charset="0"/>
                <a:cs typeface="Times New Roman" pitchFamily="18" charset="0"/>
              </a:rPr>
              <a:t>Πώς μας επηρεάζει η βαρύτητα;</a:t>
            </a:r>
            <a:endParaRPr lang="el-GR" sz="3200" b="1" dirty="0">
              <a:solidFill>
                <a:schemeClr val="bg1"/>
              </a:solidFill>
              <a:latin typeface="Times New Roman" pitchFamily="18" charset="0"/>
              <a:cs typeface="Times New Roman" pitchFamily="18" charset="0"/>
            </a:endParaRPr>
          </a:p>
        </p:txBody>
      </p:sp>
      <p:pic>
        <p:nvPicPr>
          <p:cNvPr id="8" name="Picture 2" descr="Î£ÏÎµÏÎ¹ÎºÎ® ÎµÎ¹ÎºÏÎ½Î±"/>
          <p:cNvPicPr>
            <a:picLocks noChangeAspect="1" noChangeArrowheads="1"/>
          </p:cNvPicPr>
          <p:nvPr/>
        </p:nvPicPr>
        <p:blipFill>
          <a:blip r:embed="rId2"/>
          <a:srcRect t="31320" r="4918" b="34227"/>
          <a:stretch>
            <a:fillRect/>
          </a:stretch>
        </p:blipFill>
        <p:spPr bwMode="auto">
          <a:xfrm>
            <a:off x="0" y="0"/>
            <a:ext cx="3389905" cy="642918"/>
          </a:xfrm>
          <a:prstGeom prst="rect">
            <a:avLst/>
          </a:prstGeom>
          <a:noFill/>
        </p:spPr>
      </p:pic>
      <p:pic>
        <p:nvPicPr>
          <p:cNvPr id="9" name="Picture 4" descr="ÎÏÎ¿ÏÎ­Î»ÎµÏÎ¼Î± ÎµÎ¹ÎºÏÎ½Î±Ï Î³Î¹Î± Î½ÎµÏÏÏÎ½Î±Ï"/>
          <p:cNvPicPr>
            <a:picLocks noChangeAspect="1" noChangeArrowheads="1"/>
          </p:cNvPicPr>
          <p:nvPr/>
        </p:nvPicPr>
        <p:blipFill>
          <a:blip r:embed="rId3" cstate="print"/>
          <a:srcRect/>
          <a:stretch>
            <a:fillRect/>
          </a:stretch>
        </p:blipFill>
        <p:spPr bwMode="auto">
          <a:xfrm>
            <a:off x="0" y="5091929"/>
            <a:ext cx="1285851" cy="1766071"/>
          </a:xfrm>
          <a:prstGeom prst="rect">
            <a:avLst/>
          </a:prstGeom>
          <a:noFill/>
        </p:spPr>
      </p:pic>
      <p:sp>
        <p:nvSpPr>
          <p:cNvPr id="10" name="9 - Ορθογώνιο"/>
          <p:cNvSpPr/>
          <p:nvPr/>
        </p:nvSpPr>
        <p:spPr>
          <a:xfrm>
            <a:off x="3357554" y="285728"/>
            <a:ext cx="4404475" cy="369332"/>
          </a:xfrm>
          <a:prstGeom prst="rect">
            <a:avLst/>
          </a:prstGeom>
        </p:spPr>
        <p:txBody>
          <a:bodyPr wrap="none">
            <a:spAutoFit/>
          </a:bodyPr>
          <a:lstStyle/>
          <a:p>
            <a:r>
              <a:rPr lang="el-GR" i="1" dirty="0" smtClean="0">
                <a:solidFill>
                  <a:schemeClr val="bg1"/>
                </a:solidFill>
                <a:latin typeface="Times New Roman" pitchFamily="18" charset="0"/>
                <a:cs typeface="Times New Roman" pitchFamily="18" charset="0"/>
              </a:rPr>
              <a:t>Παιδαγωγικό Τμήμα Δημοτικής Εκπαίδευσης</a:t>
            </a:r>
            <a:endParaRPr lang="el-GR" i="1" dirty="0">
              <a:solidFill>
                <a:schemeClr val="bg1"/>
              </a:solidFill>
              <a:latin typeface="Times New Roman" pitchFamily="18" charset="0"/>
              <a:cs typeface="Times New Roman" pitchFamily="18" charset="0"/>
            </a:endParaRPr>
          </a:p>
        </p:txBody>
      </p:sp>
      <p:graphicFrame>
        <p:nvGraphicFramePr>
          <p:cNvPr id="11" name="10 - Διάγραμμα"/>
          <p:cNvGraphicFramePr/>
          <p:nvPr/>
        </p:nvGraphicFramePr>
        <p:xfrm>
          <a:off x="0" y="1928802"/>
          <a:ext cx="9144000" cy="450059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transition spd="slow">
    <p:fade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 Θέση υποσέλιδου"/>
          <p:cNvSpPr>
            <a:spLocks noGrp="1"/>
          </p:cNvSpPr>
          <p:nvPr>
            <p:ph type="ftr" sz="quarter" idx="11"/>
          </p:nvPr>
        </p:nvSpPr>
        <p:spPr>
          <a:xfrm>
            <a:off x="500034" y="6492875"/>
            <a:ext cx="2895600" cy="365125"/>
          </a:xfrm>
        </p:spPr>
        <p:txBody>
          <a:bodyPr/>
          <a:lstStyle/>
          <a:p>
            <a:r>
              <a:rPr lang="el-GR" sz="1800" dirty="0" smtClean="0">
                <a:solidFill>
                  <a:schemeClr val="tx1"/>
                </a:solidFill>
                <a:latin typeface="Times New Roman" pitchFamily="18" charset="0"/>
                <a:cs typeface="Times New Roman" pitchFamily="18" charset="0"/>
              </a:rPr>
              <a:t>Η βαρύτητα</a:t>
            </a:r>
            <a:endParaRPr lang="el-GR" sz="1800" dirty="0">
              <a:solidFill>
                <a:schemeClr val="tx1"/>
              </a:solidFill>
              <a:latin typeface="Times New Roman" pitchFamily="18" charset="0"/>
              <a:cs typeface="Times New Roman" pitchFamily="18" charset="0"/>
            </a:endParaRPr>
          </a:p>
        </p:txBody>
      </p:sp>
      <p:sp>
        <p:nvSpPr>
          <p:cNvPr id="5" name="4 - Θέση αριθμού διαφάνειας"/>
          <p:cNvSpPr>
            <a:spLocks noGrp="1"/>
          </p:cNvSpPr>
          <p:nvPr>
            <p:ph type="sldNum" sz="quarter" idx="12"/>
          </p:nvPr>
        </p:nvSpPr>
        <p:spPr/>
        <p:txBody>
          <a:bodyPr/>
          <a:lstStyle/>
          <a:p>
            <a:fld id="{D3F1D1C4-C2D9-4231-9FB2-B2D9D97AA41D}" type="slidenum">
              <a:rPr lang="el-GR" sz="1800" smtClean="0">
                <a:solidFill>
                  <a:schemeClr val="tx1"/>
                </a:solidFill>
                <a:latin typeface="Times New Roman" pitchFamily="18" charset="0"/>
                <a:cs typeface="Times New Roman" pitchFamily="18" charset="0"/>
              </a:rPr>
              <a:pPr/>
              <a:t>5</a:t>
            </a:fld>
            <a:endParaRPr lang="el-GR" sz="1800" dirty="0">
              <a:solidFill>
                <a:schemeClr val="tx1"/>
              </a:solidFill>
              <a:latin typeface="Times New Roman" pitchFamily="18" charset="0"/>
              <a:cs typeface="Times New Roman" pitchFamily="18" charset="0"/>
            </a:endParaRPr>
          </a:p>
        </p:txBody>
      </p:sp>
      <p:sp>
        <p:nvSpPr>
          <p:cNvPr id="6" name="5 - Ορθογώνιο"/>
          <p:cNvSpPr/>
          <p:nvPr/>
        </p:nvSpPr>
        <p:spPr>
          <a:xfrm>
            <a:off x="0" y="0"/>
            <a:ext cx="9144000" cy="1928802"/>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 name="1 - Τίτλος"/>
          <p:cNvSpPr>
            <a:spLocks noGrp="1"/>
          </p:cNvSpPr>
          <p:nvPr>
            <p:ph type="title"/>
          </p:nvPr>
        </p:nvSpPr>
        <p:spPr>
          <a:xfrm>
            <a:off x="571472" y="1000108"/>
            <a:ext cx="8229600" cy="1143000"/>
          </a:xfrm>
        </p:spPr>
        <p:txBody>
          <a:bodyPr>
            <a:normAutofit/>
          </a:bodyPr>
          <a:lstStyle/>
          <a:p>
            <a:r>
              <a:rPr lang="el-GR" sz="3200" b="1" dirty="0" smtClean="0">
                <a:solidFill>
                  <a:schemeClr val="bg1"/>
                </a:solidFill>
                <a:latin typeface="Times New Roman" pitchFamily="18" charset="0"/>
                <a:cs typeface="Times New Roman" pitchFamily="18" charset="0"/>
              </a:rPr>
              <a:t>Η βαρύτητα στη Σελήνη</a:t>
            </a:r>
            <a:endParaRPr lang="el-GR" sz="3200" b="1" dirty="0">
              <a:solidFill>
                <a:schemeClr val="bg1"/>
              </a:solidFill>
              <a:latin typeface="Times New Roman" pitchFamily="18" charset="0"/>
              <a:cs typeface="Times New Roman" pitchFamily="18" charset="0"/>
            </a:endParaRPr>
          </a:p>
        </p:txBody>
      </p:sp>
      <p:pic>
        <p:nvPicPr>
          <p:cNvPr id="7" name="Picture 2" descr="Î£ÏÎµÏÎ¹ÎºÎ® ÎµÎ¹ÎºÏÎ½Î±"/>
          <p:cNvPicPr>
            <a:picLocks noChangeAspect="1" noChangeArrowheads="1"/>
          </p:cNvPicPr>
          <p:nvPr/>
        </p:nvPicPr>
        <p:blipFill>
          <a:blip r:embed="rId2"/>
          <a:srcRect t="31320" r="4918" b="34227"/>
          <a:stretch>
            <a:fillRect/>
          </a:stretch>
        </p:blipFill>
        <p:spPr bwMode="auto">
          <a:xfrm>
            <a:off x="0" y="0"/>
            <a:ext cx="3389905" cy="642918"/>
          </a:xfrm>
          <a:prstGeom prst="rect">
            <a:avLst/>
          </a:prstGeom>
          <a:noFill/>
        </p:spPr>
      </p:pic>
      <p:sp>
        <p:nvSpPr>
          <p:cNvPr id="8" name="7 - Ορθογώνιο"/>
          <p:cNvSpPr/>
          <p:nvPr/>
        </p:nvSpPr>
        <p:spPr>
          <a:xfrm>
            <a:off x="3357554" y="285728"/>
            <a:ext cx="4277838" cy="369332"/>
          </a:xfrm>
          <a:prstGeom prst="rect">
            <a:avLst/>
          </a:prstGeom>
        </p:spPr>
        <p:txBody>
          <a:bodyPr wrap="none">
            <a:spAutoFit/>
          </a:bodyPr>
          <a:lstStyle/>
          <a:p>
            <a:r>
              <a:rPr lang="el-GR" i="1" dirty="0" smtClean="0">
                <a:solidFill>
                  <a:schemeClr val="bg1"/>
                </a:solidFill>
                <a:latin typeface="Times New Roman" pitchFamily="18" charset="0"/>
                <a:cs typeface="Times New Roman" pitchFamily="18" charset="0"/>
              </a:rPr>
              <a:t>Παιδαγωγικό Τμήμα Δημοτικής </a:t>
            </a:r>
            <a:r>
              <a:rPr lang="el-GR" i="1" dirty="0" smtClean="0">
                <a:solidFill>
                  <a:schemeClr val="bg1"/>
                </a:solidFill>
                <a:latin typeface="Times New Roman" pitchFamily="18" charset="0"/>
                <a:cs typeface="Times New Roman" pitchFamily="18" charset="0"/>
              </a:rPr>
              <a:t>Εκπαίδευσης</a:t>
            </a:r>
            <a:endParaRPr lang="el-GR" i="1" dirty="0">
              <a:solidFill>
                <a:schemeClr val="bg1"/>
              </a:solidFill>
              <a:latin typeface="Times New Roman" pitchFamily="18" charset="0"/>
              <a:cs typeface="Times New Roman" pitchFamily="18" charset="0"/>
            </a:endParaRPr>
          </a:p>
        </p:txBody>
      </p:sp>
      <p:pic>
        <p:nvPicPr>
          <p:cNvPr id="9" name="Picture 4" descr="ÎÏÎ¿ÏÎ­Î»ÎµÏÎ¼Î± ÎµÎ¹ÎºÏÎ½Î±Ï Î³Î¹Î± Î½ÎµÏÏÏÎ½Î±Ï"/>
          <p:cNvPicPr>
            <a:picLocks noChangeAspect="1" noChangeArrowheads="1"/>
          </p:cNvPicPr>
          <p:nvPr/>
        </p:nvPicPr>
        <p:blipFill>
          <a:blip r:embed="rId3" cstate="print"/>
          <a:srcRect/>
          <a:stretch>
            <a:fillRect/>
          </a:stretch>
        </p:blipFill>
        <p:spPr bwMode="auto">
          <a:xfrm>
            <a:off x="0" y="5091929"/>
            <a:ext cx="1285851" cy="1766071"/>
          </a:xfrm>
          <a:prstGeom prst="rect">
            <a:avLst/>
          </a:prstGeom>
          <a:noFill/>
        </p:spPr>
      </p:pic>
      <p:sp>
        <p:nvSpPr>
          <p:cNvPr id="10" name="9 - Ορθογώνιο"/>
          <p:cNvSpPr/>
          <p:nvPr/>
        </p:nvSpPr>
        <p:spPr>
          <a:xfrm>
            <a:off x="0" y="2000240"/>
            <a:ext cx="9144000" cy="2677656"/>
          </a:xfrm>
          <a:prstGeom prst="rect">
            <a:avLst/>
          </a:prstGeom>
        </p:spPr>
        <p:txBody>
          <a:bodyPr wrap="square">
            <a:spAutoFit/>
          </a:bodyPr>
          <a:lstStyle/>
          <a:p>
            <a:pPr algn="just"/>
            <a:r>
              <a:rPr lang="el-GR" sz="2400" dirty="0" smtClean="0">
                <a:latin typeface="Times New Roman" pitchFamily="18" charset="0"/>
                <a:cs typeface="Times New Roman" pitchFamily="18" charset="0"/>
              </a:rPr>
              <a:t>Η βαρύτητα στην επιφάνεια της Σελήνης είναι σε ένταση το 1/6 περίπου αυτής της Γης. Περιστρέφεται στον ελαφρώς κεκλιμένο άξονά της σε 27 ημέρες 7 ώρες και 43 λεπτά, ακριβώς στον ίδιο χρόνο που διαρκεί η τροχιακή περιφορά της γύρω από τη Γη. Αυτός ο συντονισμός είναι και ο λόγος που από τη Γη είναι ορατή μόνο η μια πλευρά της Σελήνης, η οποία χαρακτηρίζεται από σκοτεινές ηφαιστειακές θάλασσες οι οποίες βρίσκονται ανάμεσα στα λαμπρά υψίπεδα και τους κρατήρες.</a:t>
            </a:r>
            <a:endParaRPr lang="en-US" sz="2400" dirty="0">
              <a:latin typeface="Times New Roman" pitchFamily="18" charset="0"/>
              <a:cs typeface="Times New Roman" pitchFamily="18" charset="0"/>
            </a:endParaRPr>
          </a:p>
        </p:txBody>
      </p:sp>
    </p:spTree>
  </p:cSld>
  <p:clrMapOvr>
    <a:masterClrMapping/>
  </p:clrMapOvr>
  <p:transition spd="slow">
    <p:fade thruBlk="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 Θέση υποσέλιδου"/>
          <p:cNvSpPr>
            <a:spLocks noGrp="1"/>
          </p:cNvSpPr>
          <p:nvPr>
            <p:ph type="ftr" sz="quarter" idx="11"/>
          </p:nvPr>
        </p:nvSpPr>
        <p:spPr>
          <a:xfrm>
            <a:off x="500034" y="6492875"/>
            <a:ext cx="2895600" cy="365125"/>
          </a:xfrm>
        </p:spPr>
        <p:txBody>
          <a:bodyPr/>
          <a:lstStyle/>
          <a:p>
            <a:r>
              <a:rPr lang="el-GR" sz="1800" dirty="0" smtClean="0">
                <a:solidFill>
                  <a:schemeClr val="tx1"/>
                </a:solidFill>
                <a:latin typeface="Times New Roman" pitchFamily="18" charset="0"/>
                <a:cs typeface="Times New Roman" pitchFamily="18" charset="0"/>
              </a:rPr>
              <a:t>Η βαρύτητα </a:t>
            </a:r>
            <a:endParaRPr lang="el-GR" sz="1800" dirty="0">
              <a:solidFill>
                <a:schemeClr val="tx1"/>
              </a:solidFill>
              <a:latin typeface="Times New Roman" pitchFamily="18" charset="0"/>
              <a:cs typeface="Times New Roman" pitchFamily="18" charset="0"/>
            </a:endParaRPr>
          </a:p>
        </p:txBody>
      </p:sp>
      <p:sp>
        <p:nvSpPr>
          <p:cNvPr id="5" name="4 - Θέση αριθμού διαφάνειας"/>
          <p:cNvSpPr>
            <a:spLocks noGrp="1"/>
          </p:cNvSpPr>
          <p:nvPr>
            <p:ph type="sldNum" sz="quarter" idx="12"/>
          </p:nvPr>
        </p:nvSpPr>
        <p:spPr/>
        <p:txBody>
          <a:bodyPr/>
          <a:lstStyle/>
          <a:p>
            <a:fld id="{D3F1D1C4-C2D9-4231-9FB2-B2D9D97AA41D}" type="slidenum">
              <a:rPr lang="el-GR" sz="1800" smtClean="0">
                <a:solidFill>
                  <a:schemeClr val="tx1"/>
                </a:solidFill>
                <a:latin typeface="Times New Roman" pitchFamily="18" charset="0"/>
                <a:cs typeface="Times New Roman" pitchFamily="18" charset="0"/>
              </a:rPr>
              <a:pPr/>
              <a:t>6</a:t>
            </a:fld>
            <a:endParaRPr lang="el-GR" sz="1800" dirty="0">
              <a:solidFill>
                <a:schemeClr val="tx1"/>
              </a:solidFill>
              <a:latin typeface="Times New Roman" pitchFamily="18" charset="0"/>
              <a:cs typeface="Times New Roman" pitchFamily="18" charset="0"/>
            </a:endParaRPr>
          </a:p>
        </p:txBody>
      </p:sp>
      <p:sp>
        <p:nvSpPr>
          <p:cNvPr id="6" name="5 - Ορθογώνιο"/>
          <p:cNvSpPr/>
          <p:nvPr/>
        </p:nvSpPr>
        <p:spPr>
          <a:xfrm>
            <a:off x="0" y="0"/>
            <a:ext cx="9144000" cy="1928802"/>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pic>
        <p:nvPicPr>
          <p:cNvPr id="7" name="Picture 2" descr="Î£ÏÎµÏÎ¹ÎºÎ® ÎµÎ¹ÎºÏÎ½Î±"/>
          <p:cNvPicPr>
            <a:picLocks noChangeAspect="1" noChangeArrowheads="1"/>
          </p:cNvPicPr>
          <p:nvPr/>
        </p:nvPicPr>
        <p:blipFill>
          <a:blip r:embed="rId2"/>
          <a:srcRect t="31320" r="4918" b="34227"/>
          <a:stretch>
            <a:fillRect/>
          </a:stretch>
        </p:blipFill>
        <p:spPr bwMode="auto">
          <a:xfrm>
            <a:off x="0" y="0"/>
            <a:ext cx="3389905" cy="642918"/>
          </a:xfrm>
          <a:prstGeom prst="rect">
            <a:avLst/>
          </a:prstGeom>
          <a:noFill/>
        </p:spPr>
      </p:pic>
      <p:sp>
        <p:nvSpPr>
          <p:cNvPr id="8" name="7 - Ορθογώνιο"/>
          <p:cNvSpPr/>
          <p:nvPr/>
        </p:nvSpPr>
        <p:spPr>
          <a:xfrm>
            <a:off x="3357554" y="285728"/>
            <a:ext cx="4277838" cy="369332"/>
          </a:xfrm>
          <a:prstGeom prst="rect">
            <a:avLst/>
          </a:prstGeom>
        </p:spPr>
        <p:txBody>
          <a:bodyPr wrap="none">
            <a:spAutoFit/>
          </a:bodyPr>
          <a:lstStyle/>
          <a:p>
            <a:r>
              <a:rPr lang="el-GR" i="1" dirty="0" smtClean="0">
                <a:solidFill>
                  <a:schemeClr val="bg1"/>
                </a:solidFill>
                <a:latin typeface="Times New Roman" pitchFamily="18" charset="0"/>
                <a:cs typeface="Times New Roman" pitchFamily="18" charset="0"/>
              </a:rPr>
              <a:t>Παιδαγωγικό Τμήμα Δημοτικής </a:t>
            </a:r>
            <a:r>
              <a:rPr lang="el-GR" i="1" dirty="0" smtClean="0">
                <a:solidFill>
                  <a:schemeClr val="bg1"/>
                </a:solidFill>
                <a:latin typeface="Times New Roman" pitchFamily="18" charset="0"/>
                <a:cs typeface="Times New Roman" pitchFamily="18" charset="0"/>
              </a:rPr>
              <a:t>Εκπαίδευσης</a:t>
            </a:r>
            <a:endParaRPr lang="el-GR" i="1" dirty="0">
              <a:solidFill>
                <a:schemeClr val="bg1"/>
              </a:solidFill>
              <a:latin typeface="Times New Roman" pitchFamily="18" charset="0"/>
              <a:cs typeface="Times New Roman" pitchFamily="18" charset="0"/>
            </a:endParaRPr>
          </a:p>
        </p:txBody>
      </p:sp>
      <p:sp>
        <p:nvSpPr>
          <p:cNvPr id="2" name="1 - Τίτλος"/>
          <p:cNvSpPr>
            <a:spLocks noGrp="1"/>
          </p:cNvSpPr>
          <p:nvPr>
            <p:ph type="title"/>
          </p:nvPr>
        </p:nvSpPr>
        <p:spPr>
          <a:xfrm>
            <a:off x="357158" y="928670"/>
            <a:ext cx="8229600" cy="1143000"/>
          </a:xfrm>
        </p:spPr>
        <p:txBody>
          <a:bodyPr>
            <a:normAutofit/>
          </a:bodyPr>
          <a:lstStyle/>
          <a:p>
            <a:r>
              <a:rPr lang="el-GR" sz="3200" b="1" dirty="0" smtClean="0">
                <a:solidFill>
                  <a:schemeClr val="bg1"/>
                </a:solidFill>
                <a:latin typeface="Times New Roman" pitchFamily="18" charset="0"/>
                <a:cs typeface="Times New Roman" pitchFamily="18" charset="0"/>
              </a:rPr>
              <a:t>Επίλογος </a:t>
            </a:r>
            <a:endParaRPr lang="el-GR" sz="3200" b="1" dirty="0">
              <a:solidFill>
                <a:schemeClr val="bg1"/>
              </a:solidFill>
              <a:latin typeface="Times New Roman" pitchFamily="18" charset="0"/>
              <a:cs typeface="Times New Roman" pitchFamily="18" charset="0"/>
            </a:endParaRPr>
          </a:p>
        </p:txBody>
      </p:sp>
      <p:pic>
        <p:nvPicPr>
          <p:cNvPr id="11" name="10 - Εικόνα" descr="30771790_1478264345635701_981467275_o.jpg"/>
          <p:cNvPicPr>
            <a:picLocks noChangeAspect="1"/>
          </p:cNvPicPr>
          <p:nvPr/>
        </p:nvPicPr>
        <p:blipFill>
          <a:blip r:embed="rId3"/>
          <a:stretch>
            <a:fillRect/>
          </a:stretch>
        </p:blipFill>
        <p:spPr>
          <a:xfrm>
            <a:off x="357158" y="2000240"/>
            <a:ext cx="4971420" cy="4154058"/>
          </a:xfrm>
          <a:prstGeom prst="rect">
            <a:avLst/>
          </a:prstGeom>
        </p:spPr>
      </p:pic>
      <p:pic>
        <p:nvPicPr>
          <p:cNvPr id="9" name="Picture 4" descr="ÎÏÎ¿ÏÎ­Î»ÎµÏÎ¼Î± ÎµÎ¹ÎºÏÎ½Î±Ï Î³Î¹Î± Î½ÎµÏÏÏÎ½Î±Ï"/>
          <p:cNvPicPr>
            <a:picLocks noChangeAspect="1" noChangeArrowheads="1"/>
          </p:cNvPicPr>
          <p:nvPr/>
        </p:nvPicPr>
        <p:blipFill>
          <a:blip r:embed="rId4" cstate="print"/>
          <a:srcRect/>
          <a:stretch>
            <a:fillRect/>
          </a:stretch>
        </p:blipFill>
        <p:spPr bwMode="auto">
          <a:xfrm>
            <a:off x="0" y="5091929"/>
            <a:ext cx="1285851" cy="1766071"/>
          </a:xfrm>
          <a:prstGeom prst="rect">
            <a:avLst/>
          </a:prstGeom>
          <a:noFill/>
        </p:spPr>
      </p:pic>
      <p:pic>
        <p:nvPicPr>
          <p:cNvPr id="12" name="11 - Εικόνα" descr="30772080_1478264348969034_1738046006_o.jpg"/>
          <p:cNvPicPr>
            <a:picLocks noChangeAspect="1"/>
          </p:cNvPicPr>
          <p:nvPr/>
        </p:nvPicPr>
        <p:blipFill>
          <a:blip r:embed="rId5"/>
          <a:stretch>
            <a:fillRect/>
          </a:stretch>
        </p:blipFill>
        <p:spPr>
          <a:xfrm>
            <a:off x="5368180" y="1928802"/>
            <a:ext cx="3775820" cy="4286256"/>
          </a:xfrm>
          <a:prstGeom prst="rect">
            <a:avLst/>
          </a:prstGeom>
        </p:spPr>
      </p:pic>
    </p:spTree>
  </p:cSld>
  <p:clrMapOvr>
    <a:masterClrMapping/>
  </p:clrMapOvr>
  <p:transition spd="slow">
    <p:fade thruBlk="1"/>
  </p:transition>
  <p:timing>
    <p:tnLst>
      <p:par>
        <p:cTn id="1" dur="indefinite" restart="never" nodeType="tmRoot"/>
      </p:par>
    </p:tnLst>
  </p:timing>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140</TotalTime>
  <Words>176</Words>
  <PresentationFormat>Προβολή στην οθόνη (4:3)</PresentationFormat>
  <Paragraphs>35</Paragraphs>
  <Slides>6</Slides>
  <Notes>0</Notes>
  <HiddenSlides>0</HiddenSlides>
  <MMClips>0</MMClips>
  <ScaleCrop>false</ScaleCrop>
  <HeadingPairs>
    <vt:vector size="4" baseType="variant">
      <vt:variant>
        <vt:lpstr>Θέμα</vt:lpstr>
      </vt:variant>
      <vt:variant>
        <vt:i4>1</vt:i4>
      </vt:variant>
      <vt:variant>
        <vt:lpstr>Τίτλοι διαφανειών</vt:lpstr>
      </vt:variant>
      <vt:variant>
        <vt:i4>6</vt:i4>
      </vt:variant>
    </vt:vector>
  </HeadingPairs>
  <TitlesOfParts>
    <vt:vector size="7" baseType="lpstr">
      <vt:lpstr>Θέμα του Office</vt:lpstr>
      <vt:lpstr>ΠΛΗΡΟΦΟΡΙΚΗ ΚΑΙ ΝΕΕΣ ΤΕΧΝΟΛΟΓΙΕΣ ΣΤΗΝ ΕΚΠΑΙΔΕΥΣΗ</vt:lpstr>
      <vt:lpstr>Η Βαρύτητα</vt:lpstr>
      <vt:lpstr>Ποιος ανακάλυψε τη βαρύτητα;</vt:lpstr>
      <vt:lpstr>Πώς μας επηρεάζει η βαρύτητα;</vt:lpstr>
      <vt:lpstr>Η βαρύτητα στη Σελήνη</vt:lpstr>
      <vt:lpstr>Επίλογος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ΠΛΗΡΟΦΟΡΙΚΗ ΚΑΙ ΝΕΕΣ ΤΕΧΝΟΛΟΓΙΕΣ ΣΤΗΝ ΕΚΠΑΙΔΕΥΣΗ</dc:title>
  <dc:creator>TAKOS</dc:creator>
  <cp:lastModifiedBy>User</cp:lastModifiedBy>
  <cp:revision>27</cp:revision>
  <dcterms:created xsi:type="dcterms:W3CDTF">2018-04-23T15:00:33Z</dcterms:created>
  <dcterms:modified xsi:type="dcterms:W3CDTF">2018-04-23T17:45:17Z</dcterms:modified>
</cp:coreProperties>
</file>